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slides/slide89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1"/>
  </p:notesMasterIdLst>
  <p:sldIdLst>
    <p:sldId id="257" r:id="rId2"/>
    <p:sldId id="439" r:id="rId3"/>
    <p:sldId id="347" r:id="rId4"/>
    <p:sldId id="443" r:id="rId5"/>
    <p:sldId id="411" r:id="rId6"/>
    <p:sldId id="413" r:id="rId7"/>
    <p:sldId id="356" r:id="rId8"/>
    <p:sldId id="361" r:id="rId9"/>
    <p:sldId id="354" r:id="rId10"/>
    <p:sldId id="416" r:id="rId11"/>
    <p:sldId id="414" r:id="rId12"/>
    <p:sldId id="412" r:id="rId13"/>
    <p:sldId id="415" r:id="rId14"/>
    <p:sldId id="353" r:id="rId15"/>
    <p:sldId id="445" r:id="rId16"/>
    <p:sldId id="446" r:id="rId17"/>
    <p:sldId id="447" r:id="rId18"/>
    <p:sldId id="448" r:id="rId19"/>
    <p:sldId id="449" r:id="rId20"/>
    <p:sldId id="375" r:id="rId21"/>
    <p:sldId id="373" r:id="rId22"/>
    <p:sldId id="369" r:id="rId23"/>
    <p:sldId id="370" r:id="rId24"/>
    <p:sldId id="364" r:id="rId25"/>
    <p:sldId id="365" r:id="rId26"/>
    <p:sldId id="367" r:id="rId27"/>
    <p:sldId id="386" r:id="rId28"/>
    <p:sldId id="376" r:id="rId29"/>
    <p:sldId id="259" r:id="rId30"/>
    <p:sldId id="281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95" r:id="rId39"/>
    <p:sldId id="396" r:id="rId40"/>
    <p:sldId id="397" r:id="rId41"/>
    <p:sldId id="450" r:id="rId42"/>
    <p:sldId id="398" r:id="rId43"/>
    <p:sldId id="400" r:id="rId44"/>
    <p:sldId id="289" r:id="rId45"/>
    <p:sldId id="290" r:id="rId46"/>
    <p:sldId id="291" r:id="rId47"/>
    <p:sldId id="260" r:id="rId48"/>
    <p:sldId id="296" r:id="rId49"/>
    <p:sldId id="297" r:id="rId50"/>
    <p:sldId id="298" r:id="rId51"/>
    <p:sldId id="420" r:id="rId52"/>
    <p:sldId id="419" r:id="rId53"/>
    <p:sldId id="423" r:id="rId54"/>
    <p:sldId id="299" r:id="rId55"/>
    <p:sldId id="424" r:id="rId56"/>
    <p:sldId id="300" r:id="rId57"/>
    <p:sldId id="323" r:id="rId58"/>
    <p:sldId id="324" r:id="rId59"/>
    <p:sldId id="325" r:id="rId60"/>
    <p:sldId id="326" r:id="rId61"/>
    <p:sldId id="327" r:id="rId62"/>
    <p:sldId id="328" r:id="rId63"/>
    <p:sldId id="329" r:id="rId64"/>
    <p:sldId id="330" r:id="rId65"/>
    <p:sldId id="332" r:id="rId66"/>
    <p:sldId id="303" r:id="rId67"/>
    <p:sldId id="304" r:id="rId68"/>
    <p:sldId id="305" r:id="rId69"/>
    <p:sldId id="312" r:id="rId70"/>
    <p:sldId id="307" r:id="rId71"/>
    <p:sldId id="315" r:id="rId72"/>
    <p:sldId id="317" r:id="rId73"/>
    <p:sldId id="319" r:id="rId74"/>
    <p:sldId id="318" r:id="rId75"/>
    <p:sldId id="320" r:id="rId76"/>
    <p:sldId id="308" r:id="rId77"/>
    <p:sldId id="309" r:id="rId78"/>
    <p:sldId id="428" r:id="rId79"/>
    <p:sldId id="429" r:id="rId80"/>
    <p:sldId id="430" r:id="rId81"/>
    <p:sldId id="431" r:id="rId82"/>
    <p:sldId id="432" r:id="rId83"/>
    <p:sldId id="434" r:id="rId84"/>
    <p:sldId id="440" r:id="rId85"/>
    <p:sldId id="433" r:id="rId86"/>
    <p:sldId id="435" r:id="rId87"/>
    <p:sldId id="441" r:id="rId88"/>
    <p:sldId id="437" r:id="rId89"/>
    <p:sldId id="438" r:id="rId9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 autoAdjust="0"/>
    <p:restoredTop sz="94656" autoAdjust="0"/>
  </p:normalViewPr>
  <p:slideViewPr>
    <p:cSldViewPr snapToGrid="0">
      <p:cViewPr varScale="1">
        <p:scale>
          <a:sx n="102" d="100"/>
          <a:sy n="102" d="100"/>
        </p:scale>
        <p:origin x="-1170" y="-96"/>
      </p:cViewPr>
      <p:guideLst>
        <p:guide orient="horz" pos="3255"/>
        <p:guide pos="2874"/>
      </p:guideLst>
    </p:cSldViewPr>
  </p:slideViewPr>
  <p:outlineViewPr>
    <p:cViewPr>
      <p:scale>
        <a:sx n="33" d="100"/>
        <a:sy n="33" d="100"/>
      </p:scale>
      <p:origin x="0" y="233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image" Target="../media/image7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81.emf"/><Relationship Id="rId1" Type="http://schemas.openxmlformats.org/officeDocument/2006/relationships/image" Target="../media/image80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emf"/><Relationship Id="rId1" Type="http://schemas.openxmlformats.org/officeDocument/2006/relationships/image" Target="../media/image83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image" Target="../media/image8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A1077-3622-4625-8D5B-54E58155746C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C6910-C3B1-4EFE-8859-C53459109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C6910-C3B1-4EFE-8859-C5345910973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Could pick another basis to find </a:t>
            </a:r>
            <a:r>
              <a:rPr lang="en-US" dirty="0" err="1" smtClean="0"/>
              <a:t>ro</a:t>
            </a:r>
            <a:r>
              <a:rPr lang="en-US" baseline="0" dirty="0" smtClean="0"/>
              <a:t>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C6910-C3B1-4EFE-8859-C53459109730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C6910-C3B1-4EFE-8859-C53459109730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C6910-C3B1-4EFE-8859-C53459109730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important to note: in terms of symmetry A and A’ are the same.</a:t>
            </a:r>
            <a:r>
              <a:rPr lang="en-US" baseline="0" dirty="0" smtClean="0"/>
              <a:t> Just different forms of the same thing.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C6910-C3B1-4EFE-8859-C53459109730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Could pick another basis to find </a:t>
            </a:r>
            <a:r>
              <a:rPr lang="en-US" dirty="0" err="1" smtClean="0"/>
              <a:t>ro</a:t>
            </a:r>
            <a:r>
              <a:rPr lang="en-US" baseline="0" dirty="0" smtClean="0"/>
              <a:t>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C6910-C3B1-4EFE-8859-C53459109730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Could pick another basis to find </a:t>
            </a:r>
            <a:r>
              <a:rPr lang="en-US" dirty="0" err="1" smtClean="0"/>
              <a:t>ro</a:t>
            </a:r>
            <a:r>
              <a:rPr lang="en-US" baseline="0" dirty="0" smtClean="0"/>
              <a:t>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C6910-C3B1-4EFE-8859-C53459109730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Could pick another basis to find </a:t>
            </a:r>
            <a:r>
              <a:rPr lang="en-US" dirty="0" err="1" smtClean="0"/>
              <a:t>ro</a:t>
            </a:r>
            <a:r>
              <a:rPr lang="en-US" baseline="0" dirty="0" smtClean="0"/>
              <a:t>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C6910-C3B1-4EFE-8859-C53459109730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Could pick another basis to find </a:t>
            </a:r>
            <a:r>
              <a:rPr lang="en-US" dirty="0" err="1" smtClean="0"/>
              <a:t>ro</a:t>
            </a:r>
            <a:r>
              <a:rPr lang="en-US" baseline="0" dirty="0" smtClean="0"/>
              <a:t>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C6910-C3B1-4EFE-8859-C53459109730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Could pick another basis to find </a:t>
            </a:r>
            <a:r>
              <a:rPr lang="en-US" dirty="0" err="1" smtClean="0"/>
              <a:t>ro</a:t>
            </a:r>
            <a:r>
              <a:rPr lang="en-US" baseline="0" dirty="0" smtClean="0"/>
              <a:t>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C6910-C3B1-4EFE-8859-C53459109730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25E9A-137F-4A95-A174-3B3534B90D8F}" type="datetime1">
              <a:rPr lang="en-US" smtClean="0"/>
              <a:pPr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EA09-7064-4C5A-AF4A-06CDD3B93BC7}" type="datetime1">
              <a:rPr lang="en-US" smtClean="0"/>
              <a:pPr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87F7-BDDA-4BA6-ACDA-CBF391D963D3}" type="datetime1">
              <a:rPr lang="en-US" smtClean="0"/>
              <a:pPr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8C411-36B2-4668-BC7B-67DB6346BA9B}" type="datetime1">
              <a:rPr lang="en-US" smtClean="0"/>
              <a:pPr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EDFB4-93AD-4033-A3EB-001CFA4E9A4D}" type="datetime1">
              <a:rPr lang="en-US" smtClean="0"/>
              <a:pPr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3603-14CF-4B29-8890-23B407AA9B00}" type="datetime1">
              <a:rPr lang="en-US" smtClean="0"/>
              <a:pPr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33E6-2D1B-4955-BE89-35726D0B9522}" type="datetime1">
              <a:rPr lang="en-US" smtClean="0"/>
              <a:pPr/>
              <a:t>12/4/2014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B3BD2-84A4-4507-A775-BDB61AAB6DE7}" type="datetime1">
              <a:rPr lang="en-US" smtClean="0"/>
              <a:pPr/>
              <a:t>12/4/2014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734C2-DA8F-433A-A482-DB6FFB75643B}" type="datetime1">
              <a:rPr lang="en-US" smtClean="0"/>
              <a:pPr/>
              <a:t>12/4/2014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9E116-1BC6-44C3-BA8F-DE7421221F00}" type="datetime1">
              <a:rPr lang="en-US" smtClean="0"/>
              <a:pPr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D4998-58ED-4EE9-9FDB-035442E15DB8}" type="datetime1">
              <a:rPr lang="en-US" smtClean="0"/>
              <a:pPr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56A54-61AB-44F0-AB54-CB000790DBEB}" type="datetime1">
              <a:rPr lang="en-US" smtClean="0"/>
              <a:pPr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8.png"/><Relationship Id="rId4" Type="http://schemas.openxmlformats.org/officeDocument/2006/relationships/oleObject" Target="../embeddings/oleObject3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68.png"/><Relationship Id="rId4" Type="http://schemas.openxmlformats.org/officeDocument/2006/relationships/oleObject" Target="../embeddings/oleObject7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68.png"/><Relationship Id="rId4" Type="http://schemas.openxmlformats.org/officeDocument/2006/relationships/oleObject" Target="../embeddings/oleObject11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68.png"/><Relationship Id="rId4" Type="http://schemas.openxmlformats.org/officeDocument/2006/relationships/oleObject" Target="../embeddings/oleObject15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gif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8.png"/><Relationship Id="rId7" Type="http://schemas.openxmlformats.org/officeDocument/2006/relationships/image" Target="../media/image101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3.png"/><Relationship Id="rId4" Type="http://schemas.openxmlformats.org/officeDocument/2006/relationships/image" Target="../media/image9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7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28.jpeg"/><Relationship Id="rId7" Type="http://schemas.openxmlformats.org/officeDocument/2006/relationships/image" Target="../media/image1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9.png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27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28.jpeg"/><Relationship Id="rId7" Type="http://schemas.openxmlformats.org/officeDocument/2006/relationships/image" Target="../media/image130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7" Type="http://schemas.openxmlformats.org/officeDocument/2006/relationships/image" Target="../media/image134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20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 2.5: Character Tables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38346" y="125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u="sng" noProof="0" dirty="0" smtClean="0">
                <a:latin typeface="+mj-lt"/>
                <a:ea typeface="+mj-ea"/>
                <a:cs typeface="+mj-cs"/>
              </a:rPr>
              <a:t>Infinity Character Tables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78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807" y="791029"/>
            <a:ext cx="8744386" cy="5275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5936344" y="4688112"/>
            <a:ext cx="754742" cy="3773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990115" y="5319484"/>
            <a:ext cx="754742" cy="3773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0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Order (h)</a:t>
            </a:r>
            <a:endParaRPr lang="en-US" sz="4000" u="sng" dirty="0"/>
          </a:p>
        </p:txBody>
      </p:sp>
      <p:pic>
        <p:nvPicPr>
          <p:cNvPr id="167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626" y="1982196"/>
            <a:ext cx="4310743" cy="1239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609482" y="1936399"/>
            <a:ext cx="2380461" cy="431261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2304202" y="1688437"/>
            <a:ext cx="24609" cy="254266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73211" y="1381581"/>
            <a:ext cx="2314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Symmetry Elements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98549" y="6319156"/>
            <a:ext cx="6352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Infinite groups (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∞v</a:t>
            </a:r>
            <a:r>
              <a:rPr lang="en-US" sz="2400" dirty="0" smtClean="0"/>
              <a:t> , </a:t>
            </a:r>
            <a:r>
              <a:rPr lang="en-US" sz="2400" dirty="0" err="1" smtClean="0"/>
              <a:t>D</a:t>
            </a:r>
            <a:r>
              <a:rPr lang="en-US" sz="2400" baseline="-25000" dirty="0" err="1" smtClean="0"/>
              <a:t>∞h</a:t>
            </a:r>
            <a:r>
              <a:rPr lang="en-US" sz="2400" dirty="0" smtClean="0"/>
              <a:t> ) have a infinite order. </a:t>
            </a:r>
            <a:endParaRPr lang="en-US" sz="2400" dirty="0"/>
          </a:p>
        </p:txBody>
      </p:sp>
      <p:sp>
        <p:nvSpPr>
          <p:cNvPr id="23" name="Rectangle 22"/>
          <p:cNvSpPr/>
          <p:nvPr/>
        </p:nvSpPr>
        <p:spPr>
          <a:xfrm>
            <a:off x="3779289" y="1768355"/>
            <a:ext cx="2050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rgbClr val="0000FF"/>
                </a:solidFill>
              </a:rPr>
              <a:t>h = 1 + 1 + 1 + 1 = </a:t>
            </a:r>
            <a:r>
              <a:rPr lang="sv-SE" b="1" dirty="0" smtClean="0">
                <a:solidFill>
                  <a:srgbClr val="0000FF"/>
                </a:solidFill>
              </a:rPr>
              <a:t>4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71096" y="1408907"/>
            <a:ext cx="1016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rgbClr val="0000FF"/>
                </a:solidFill>
              </a:rPr>
              <a:t>order (h)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03570" y="890840"/>
            <a:ext cx="75276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Order of a group (h) = the number of elements in the group</a:t>
            </a:r>
            <a:endParaRPr lang="en-US" sz="2000" dirty="0"/>
          </a:p>
        </p:txBody>
      </p:sp>
      <p:pic>
        <p:nvPicPr>
          <p:cNvPr id="275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873" y="3980996"/>
            <a:ext cx="3550783" cy="1309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/>
          <p:nvPr/>
        </p:nvSpPr>
        <p:spPr>
          <a:xfrm>
            <a:off x="275768" y="4035059"/>
            <a:ext cx="405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27" name="Rectangle 26"/>
          <p:cNvSpPr/>
          <p:nvPr/>
        </p:nvSpPr>
        <p:spPr>
          <a:xfrm>
            <a:off x="1333630" y="5375155"/>
            <a:ext cx="1765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rgbClr val="0000FF"/>
                </a:solidFill>
              </a:rPr>
              <a:t>h = 1 + 2 + 3  = </a:t>
            </a:r>
            <a:r>
              <a:rPr lang="sv-SE" b="1" dirty="0" smtClean="0">
                <a:solidFill>
                  <a:srgbClr val="0000FF"/>
                </a:solidFill>
              </a:rPr>
              <a:t>6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275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8244" y="2650568"/>
            <a:ext cx="4029983" cy="2391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>
          <a:xfrm>
            <a:off x="5390383" y="5092127"/>
            <a:ext cx="3129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rgbClr val="0000FF"/>
                </a:solidFill>
              </a:rPr>
              <a:t>h = 1 + 2 + 2 + 2 + 1 + 4 + 4 = </a:t>
            </a:r>
            <a:r>
              <a:rPr lang="sv-SE" b="1" dirty="0" smtClean="0">
                <a:solidFill>
                  <a:srgbClr val="0000FF"/>
                </a:solidFill>
              </a:rPr>
              <a:t>16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  <p:bldP spid="27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346" y="1255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Basis Functions</a:t>
            </a:r>
            <a:endParaRPr lang="en-US" sz="40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4206198" y="2768722"/>
            <a:ext cx="13402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linear functions, rotations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4129" y="2790017"/>
            <a:ext cx="1340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quadratic functions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0055" y="1255398"/>
            <a:ext cx="4141398" cy="1190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Brace 7"/>
          <p:cNvSpPr/>
          <p:nvPr/>
        </p:nvSpPr>
        <p:spPr>
          <a:xfrm rot="16200000">
            <a:off x="5259529" y="663639"/>
            <a:ext cx="403698" cy="1472444"/>
          </a:xfrm>
          <a:prstGeom prst="rightBrac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443259" y="868048"/>
            <a:ext cx="2075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</a:rPr>
              <a:t>Basis Functions</a:t>
            </a:r>
          </a:p>
        </p:txBody>
      </p:sp>
      <p:sp>
        <p:nvSpPr>
          <p:cNvPr id="10" name="Right Brace 9"/>
          <p:cNvSpPr/>
          <p:nvPr/>
        </p:nvSpPr>
        <p:spPr>
          <a:xfrm rot="5400000">
            <a:off x="4849500" y="2263847"/>
            <a:ext cx="403698" cy="579815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/>
          <p:cNvSpPr/>
          <p:nvPr/>
        </p:nvSpPr>
        <p:spPr>
          <a:xfrm rot="5400000">
            <a:off x="5557072" y="2136848"/>
            <a:ext cx="403698" cy="848329"/>
          </a:xfrm>
          <a:prstGeom prst="rightBrac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072721" y="4160156"/>
            <a:ext cx="4419615" cy="202837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400" u="sng" dirty="0" smtClean="0"/>
              <a:t>In the C</a:t>
            </a:r>
            <a:r>
              <a:rPr lang="en-US" sz="2400" u="sng" baseline="-25000" dirty="0" smtClean="0"/>
              <a:t>2v</a:t>
            </a:r>
            <a:r>
              <a:rPr lang="en-US" sz="2400" u="sng" dirty="0" smtClean="0"/>
              <a:t> point group </a:t>
            </a:r>
          </a:p>
          <a:p>
            <a:pPr>
              <a:buNone/>
            </a:pPr>
            <a:r>
              <a:rPr lang="en-US" sz="2400" dirty="0" err="1" smtClean="0"/>
              <a:t>p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 has B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symmetry </a:t>
            </a:r>
          </a:p>
          <a:p>
            <a:pPr>
              <a:buNone/>
            </a:pPr>
            <a:r>
              <a:rPr lang="en-US" sz="2400" dirty="0" err="1" smtClean="0"/>
              <a:t>p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 transforms as B</a:t>
            </a:r>
            <a:r>
              <a:rPr lang="en-US" sz="2400" baseline="-25000" dirty="0" smtClean="0"/>
              <a:t>1</a:t>
            </a:r>
            <a:endParaRPr lang="en-US" sz="2400" dirty="0" smtClean="0"/>
          </a:p>
          <a:p>
            <a:pPr>
              <a:buNone/>
            </a:pPr>
            <a:r>
              <a:rPr lang="en-US" sz="2400" dirty="0" err="1" smtClean="0"/>
              <a:t>p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 has the same symmetry as B</a:t>
            </a:r>
            <a:r>
              <a:rPr lang="en-US" sz="2400" baseline="-25000" dirty="0" smtClean="0"/>
              <a:t>1</a:t>
            </a:r>
            <a:endParaRPr lang="en-US" sz="2400" dirty="0" smtClean="0"/>
          </a:p>
          <a:p>
            <a:pPr>
              <a:buNone/>
            </a:pPr>
            <a:r>
              <a:rPr lang="en-US" sz="2400" dirty="0" err="1" smtClean="0"/>
              <a:t>p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 forms a basis for the B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</a:t>
            </a:r>
            <a:r>
              <a:rPr lang="en-US" sz="2400" dirty="0" err="1" smtClean="0"/>
              <a:t>irrep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276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773" y="4087829"/>
            <a:ext cx="4043815" cy="157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3473350" y="5652818"/>
            <a:ext cx="466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</a:t>
            </a:r>
            <a:r>
              <a:rPr lang="en-US" sz="2400" baseline="-25000" dirty="0" smtClean="0">
                <a:solidFill>
                  <a:srgbClr val="FF0000"/>
                </a:solidFill>
              </a:rPr>
              <a:t>1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59806" y="5674590"/>
            <a:ext cx="466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47862" y="5652722"/>
            <a:ext cx="466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</a:t>
            </a:r>
            <a:r>
              <a:rPr lang="en-US" sz="2400" baseline="-25000" dirty="0" smtClean="0">
                <a:solidFill>
                  <a:srgbClr val="FF0000"/>
                </a:solidFill>
              </a:rPr>
              <a:t>1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56" y="2893113"/>
            <a:ext cx="4463823" cy="2771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346" y="1255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Basis Functions</a:t>
            </a:r>
            <a:endParaRPr lang="en-US" sz="40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4206198" y="2768722"/>
            <a:ext cx="13402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linear functions, rotations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4129" y="2790017"/>
            <a:ext cx="1340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quadratic functions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0055" y="1255398"/>
            <a:ext cx="4141398" cy="1190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Brace 7"/>
          <p:cNvSpPr/>
          <p:nvPr/>
        </p:nvSpPr>
        <p:spPr>
          <a:xfrm rot="16200000">
            <a:off x="5259529" y="663639"/>
            <a:ext cx="403698" cy="1472444"/>
          </a:xfrm>
          <a:prstGeom prst="rightBrac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443259" y="868048"/>
            <a:ext cx="2075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</a:rPr>
              <a:t>Basis Functions</a:t>
            </a:r>
          </a:p>
        </p:txBody>
      </p:sp>
      <p:sp>
        <p:nvSpPr>
          <p:cNvPr id="10" name="Right Brace 9"/>
          <p:cNvSpPr/>
          <p:nvPr/>
        </p:nvSpPr>
        <p:spPr>
          <a:xfrm rot="5400000">
            <a:off x="4849500" y="2263847"/>
            <a:ext cx="403698" cy="579815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/>
          <p:cNvSpPr/>
          <p:nvPr/>
        </p:nvSpPr>
        <p:spPr>
          <a:xfrm rot="5400000">
            <a:off x="5557072" y="2136848"/>
            <a:ext cx="403698" cy="848329"/>
          </a:xfrm>
          <a:prstGeom prst="rightBrac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448619" y="3956960"/>
            <a:ext cx="4767955" cy="20283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u="sng" dirty="0" err="1" smtClean="0"/>
              <a:t>d</a:t>
            </a:r>
            <a:r>
              <a:rPr lang="en-US" sz="2400" u="sng" baseline="-25000" dirty="0" err="1" smtClean="0"/>
              <a:t>xz</a:t>
            </a:r>
            <a:r>
              <a:rPr lang="en-US" sz="2400" u="sng" dirty="0" smtClean="0"/>
              <a:t>:</a:t>
            </a:r>
          </a:p>
          <a:p>
            <a:pPr>
              <a:buNone/>
            </a:pPr>
            <a:r>
              <a:rPr lang="en-US" sz="2400" dirty="0" smtClean="0"/>
              <a:t>B: Anti symmetric with respect to 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n</a:t>
            </a:r>
            <a:endParaRPr lang="en-US" sz="2400" baseline="-25000" dirty="0" smtClean="0"/>
          </a:p>
          <a:p>
            <a:pPr>
              <a:buNone/>
            </a:pPr>
            <a:r>
              <a:rPr lang="en-US" sz="2400" dirty="0" smtClean="0"/>
              <a:t>sub 1:  symmetric with respect to </a:t>
            </a:r>
            <a:r>
              <a:rPr lang="en-US" sz="2400" dirty="0" err="1" smtClean="0">
                <a:latin typeface="Symbol" pitchFamily="18" charset="2"/>
              </a:rPr>
              <a:t>s</a:t>
            </a:r>
            <a:r>
              <a:rPr lang="en-US" sz="2400" baseline="-25000" dirty="0" err="1" smtClean="0"/>
              <a:t>v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3473350" y="5391566"/>
            <a:ext cx="466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B</a:t>
            </a:r>
            <a:r>
              <a:rPr lang="en-US" sz="2400" baseline="-25000" dirty="0" smtClean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59806" y="5413338"/>
            <a:ext cx="466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A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47862" y="5391470"/>
            <a:ext cx="466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B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61521" y="3874823"/>
            <a:ext cx="466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A</a:t>
            </a:r>
            <a:r>
              <a:rPr lang="en-US" sz="2400" baseline="-25000" dirty="0" smtClean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78264" y="3853052"/>
            <a:ext cx="466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A</a:t>
            </a:r>
            <a:r>
              <a:rPr lang="en-US" sz="2400" baseline="-25000" dirty="0" smtClean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9450" y="6095501"/>
            <a:ext cx="52292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978" name="Object 1033"/>
          <p:cNvGraphicFramePr>
            <a:graphicFrameLocks noChangeAspect="1"/>
          </p:cNvGraphicFramePr>
          <p:nvPr>
            <p:ph idx="1"/>
          </p:nvPr>
        </p:nvGraphicFramePr>
        <p:xfrm>
          <a:off x="765675" y="1006403"/>
          <a:ext cx="7615825" cy="1717138"/>
        </p:xfrm>
        <a:graphic>
          <a:graphicData uri="http://schemas.openxmlformats.org/presentationml/2006/ole">
            <p:oleObj spid="_x0000_s166914" name="Equation" r:id="rId3" imgW="6083280" imgH="1371600" progId="Equation.3">
              <p:embed/>
            </p:oleObj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8346" y="1255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Basis Functions</a:t>
            </a:r>
            <a:endParaRPr lang="en-US" sz="40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3305873" y="3029979"/>
            <a:ext cx="1340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linear functions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3934" y="3036762"/>
            <a:ext cx="1340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quadratic functions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Right Brace 9"/>
          <p:cNvSpPr/>
          <p:nvPr/>
        </p:nvSpPr>
        <p:spPr>
          <a:xfrm rot="5400000">
            <a:off x="3768602" y="2284448"/>
            <a:ext cx="403698" cy="1206274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/>
          <p:cNvSpPr/>
          <p:nvPr/>
        </p:nvSpPr>
        <p:spPr>
          <a:xfrm rot="5400000">
            <a:off x="4856955" y="2424142"/>
            <a:ext cx="403698" cy="970433"/>
          </a:xfrm>
          <a:prstGeom prst="rightBrac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322544" y="3049590"/>
            <a:ext cx="1340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</a:rPr>
              <a:t>cubic</a:t>
            </a:r>
          </a:p>
          <a:p>
            <a:pPr algn="ctr"/>
            <a:r>
              <a:rPr lang="en-US" dirty="0" smtClean="0">
                <a:solidFill>
                  <a:srgbClr val="008000"/>
                </a:solidFill>
              </a:rPr>
              <a:t>functions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3" name="Right Brace 12"/>
          <p:cNvSpPr/>
          <p:nvPr/>
        </p:nvSpPr>
        <p:spPr>
          <a:xfrm rot="5400000">
            <a:off x="6783944" y="1475181"/>
            <a:ext cx="403698" cy="2894012"/>
          </a:xfrm>
          <a:prstGeom prst="rightBrac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69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02" y="3720878"/>
            <a:ext cx="4237244" cy="2453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4560" y="3718758"/>
            <a:ext cx="4512356" cy="243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1238894" y="6408318"/>
            <a:ext cx="66423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Lanthanide and Actinide coordination chemistry.</a:t>
            </a:r>
            <a:endParaRPr lang="en-US" sz="2000" b="1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0714" y="4031869"/>
            <a:ext cx="4401887" cy="1340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7165" y="1759620"/>
            <a:ext cx="4083635" cy="16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0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Character Table</a:t>
            </a:r>
            <a:endParaRPr lang="en-US" sz="4000" u="sng" dirty="0"/>
          </a:p>
        </p:txBody>
      </p:sp>
      <p:sp>
        <p:nvSpPr>
          <p:cNvPr id="6" name="Oval 5"/>
          <p:cNvSpPr/>
          <p:nvPr/>
        </p:nvSpPr>
        <p:spPr>
          <a:xfrm>
            <a:off x="2515205" y="1726071"/>
            <a:ext cx="476656" cy="4928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8669" y="1210837"/>
            <a:ext cx="1731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Group Symbol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>
            <a:stCxn id="6" idx="1"/>
          </p:cNvCxnSpPr>
          <p:nvPr/>
        </p:nvCxnSpPr>
        <p:spPr>
          <a:xfrm flipH="1" flipV="1">
            <a:off x="2069432" y="1507958"/>
            <a:ext cx="515578" cy="2902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130189" y="3933399"/>
            <a:ext cx="965022" cy="672233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611313" y="5916756"/>
            <a:ext cx="53179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For the 32 crystallographic point groups. 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28" name="Straight Arrow Connector 27"/>
          <p:cNvCxnSpPr>
            <a:stCxn id="22" idx="5"/>
          </p:cNvCxnSpPr>
          <p:nvPr/>
        </p:nvCxnSpPr>
        <p:spPr>
          <a:xfrm>
            <a:off x="2953887" y="4507186"/>
            <a:ext cx="141323" cy="1109092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165689" y="5519685"/>
            <a:ext cx="4137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Hermann-</a:t>
            </a:r>
            <a:r>
              <a:rPr lang="en-US" sz="2400" dirty="0" err="1" smtClean="0">
                <a:solidFill>
                  <a:srgbClr val="0000FF"/>
                </a:solidFill>
              </a:rPr>
              <a:t>Mauguin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Symbol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38908" y="1672207"/>
            <a:ext cx="22031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Schönflies</a:t>
            </a:r>
            <a:r>
              <a:rPr lang="en-US" sz="2000" dirty="0" smtClean="0">
                <a:solidFill>
                  <a:srgbClr val="FF0000"/>
                </a:solidFill>
              </a:rPr>
              <a:t> symbols 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5304" y="983871"/>
            <a:ext cx="4401887" cy="1340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0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Character Table</a:t>
            </a:r>
            <a:endParaRPr lang="en-US" sz="4000" u="sng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354779" y="885401"/>
            <a:ext cx="965022" cy="672233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900071" y="2916884"/>
            <a:ext cx="53179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For the 32 crystallographic groups 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28" name="Straight Arrow Connector 27"/>
          <p:cNvCxnSpPr>
            <a:stCxn id="22" idx="5"/>
          </p:cNvCxnSpPr>
          <p:nvPr/>
        </p:nvCxnSpPr>
        <p:spPr>
          <a:xfrm>
            <a:off x="3178477" y="1459188"/>
            <a:ext cx="141323" cy="1109092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390279" y="2471687"/>
            <a:ext cx="4137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Hermann-</a:t>
            </a:r>
            <a:r>
              <a:rPr lang="en-US" sz="2400" dirty="0" err="1" smtClean="0">
                <a:solidFill>
                  <a:srgbClr val="0000FF"/>
                </a:solidFill>
              </a:rPr>
              <a:t>Mauguin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Symbol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304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102" y="3666121"/>
            <a:ext cx="3191877" cy="286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4481955" y="4433669"/>
            <a:ext cx="379879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000" u="sng" dirty="0" smtClean="0"/>
              <a:t>Rhombic-</a:t>
            </a:r>
            <a:r>
              <a:rPr lang="en-US" sz="2000" u="sng" dirty="0" err="1" smtClean="0"/>
              <a:t>dipyramidal</a:t>
            </a:r>
            <a:r>
              <a:rPr lang="en-US" sz="2000" u="sng" dirty="0" smtClean="0"/>
              <a:t> class</a:t>
            </a:r>
          </a:p>
          <a:p>
            <a:pPr algn="ctr">
              <a:spcAft>
                <a:spcPts val="1200"/>
              </a:spcAft>
            </a:pPr>
            <a:r>
              <a:rPr lang="en-US" sz="2000" dirty="0" smtClean="0"/>
              <a:t>one 2-fold axis and 2 mirror planes</a:t>
            </a:r>
          </a:p>
          <a:p>
            <a:pPr algn="ctr">
              <a:spcAft>
                <a:spcPts val="1200"/>
              </a:spcAft>
            </a:pPr>
            <a:r>
              <a:rPr lang="en-US" sz="2000" dirty="0" smtClean="0"/>
              <a:t>2  m  </a:t>
            </a:r>
            <a:r>
              <a:rPr lang="en-US" sz="2000" dirty="0" err="1" smtClean="0"/>
              <a:t>m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16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3905" y="4705259"/>
            <a:ext cx="1577139" cy="506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0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Character Table</a:t>
            </a:r>
            <a:endParaRPr lang="en-US" sz="4000" u="sng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470491" y="963731"/>
            <a:ext cx="4137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Hermann-</a:t>
            </a:r>
            <a:r>
              <a:rPr lang="en-US" sz="2400" dirty="0" err="1" smtClean="0">
                <a:solidFill>
                  <a:srgbClr val="0000FF"/>
                </a:solidFill>
              </a:rPr>
              <a:t>Mauguin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Symbol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60411" y="4131849"/>
            <a:ext cx="94487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4 fold axis, 3-fold </a:t>
            </a:r>
            <a:r>
              <a:rPr lang="en-US" sz="2400" dirty="0" err="1" smtClean="0"/>
              <a:t>rotoinversion</a:t>
            </a:r>
            <a:r>
              <a:rPr lang="en-US" sz="2400" dirty="0" smtClean="0"/>
              <a:t> axes, and two sets of mirror planes</a:t>
            </a:r>
            <a:endParaRPr lang="en-US" sz="2400" dirty="0"/>
          </a:p>
        </p:txBody>
      </p:sp>
      <p:pic>
        <p:nvPicPr>
          <p:cNvPr id="3051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2685" y="1395664"/>
            <a:ext cx="2962836" cy="2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112297" y="5580646"/>
            <a:ext cx="39623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sz="2400" dirty="0" smtClean="0">
                <a:solidFill>
                  <a:srgbClr val="FF0000"/>
                </a:solidFill>
              </a:rPr>
              <a:t> that are ⊥ to the 4 fold axes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3834063" y="4750950"/>
            <a:ext cx="664243" cy="4928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>
            <a:stCxn id="24" idx="3"/>
          </p:cNvCxnSpPr>
          <p:nvPr/>
        </p:nvCxnSpPr>
        <p:spPr>
          <a:xfrm flipH="1">
            <a:off x="2903621" y="5171593"/>
            <a:ext cx="1027718" cy="45918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4642685" y="4728892"/>
            <a:ext cx="664243" cy="492814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>
            <a:stCxn id="31" idx="5"/>
          </p:cNvCxnSpPr>
          <p:nvPr/>
        </p:nvCxnSpPr>
        <p:spPr>
          <a:xfrm>
            <a:off x="5209652" y="5149535"/>
            <a:ext cx="774053" cy="593539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335501" y="5600579"/>
            <a:ext cx="42897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Symbol" pitchFamily="18" charset="2"/>
              </a:rPr>
              <a:t>s</a:t>
            </a:r>
            <a:r>
              <a:rPr lang="en-US" sz="2400" dirty="0" smtClean="0">
                <a:solidFill>
                  <a:srgbClr val="0000FF"/>
                </a:solidFill>
              </a:rPr>
              <a:t> that are ⊥ to the 2 fold axes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943271" y="6131913"/>
            <a:ext cx="31836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3-fold </a:t>
            </a:r>
            <a:r>
              <a:rPr lang="en-US" sz="2400" dirty="0" err="1" smtClean="0">
                <a:solidFill>
                  <a:srgbClr val="008000"/>
                </a:solidFill>
              </a:rPr>
              <a:t>rotoinversion</a:t>
            </a:r>
            <a:r>
              <a:rPr lang="en-US" sz="2400" dirty="0" smtClean="0">
                <a:solidFill>
                  <a:srgbClr val="008000"/>
                </a:solidFill>
              </a:rPr>
              <a:t> axis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4421354" y="4736913"/>
            <a:ext cx="282241" cy="492814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>
            <a:stCxn id="39" idx="4"/>
            <a:endCxn id="38" idx="0"/>
          </p:cNvCxnSpPr>
          <p:nvPr/>
        </p:nvCxnSpPr>
        <p:spPr>
          <a:xfrm flipH="1">
            <a:off x="4535085" y="5229727"/>
            <a:ext cx="27390" cy="902186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 animBg="1"/>
      <p:bldP spid="31" grpId="0" animBg="1"/>
      <p:bldP spid="37" grpId="0"/>
      <p:bldP spid="38" grpId="0"/>
      <p:bldP spid="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0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Character Table</a:t>
            </a:r>
            <a:endParaRPr lang="en-US" sz="4000" u="sng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006055" y="1701668"/>
            <a:ext cx="4137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Hermann-</a:t>
            </a:r>
            <a:r>
              <a:rPr lang="en-US" sz="2400" dirty="0" err="1" smtClean="0">
                <a:solidFill>
                  <a:srgbClr val="0000FF"/>
                </a:solidFill>
              </a:rPr>
              <a:t>Mauguin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Symbol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313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067" y="882315"/>
            <a:ext cx="4598070" cy="586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5268914" y="2419579"/>
            <a:ext cx="36825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32 crystallographic classes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0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Character Table</a:t>
            </a:r>
            <a:endParaRPr lang="en-US" sz="4000" u="sng" dirty="0"/>
          </a:p>
        </p:txBody>
      </p:sp>
      <p:pic>
        <p:nvPicPr>
          <p:cNvPr id="167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9803" y="2474624"/>
            <a:ext cx="5809469" cy="1669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1809344" y="2431914"/>
            <a:ext cx="476656" cy="4928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2371" y="1643967"/>
            <a:ext cx="1731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Group Symbol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1410509" y="1954939"/>
            <a:ext cx="622571" cy="4801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418942" y="2457856"/>
            <a:ext cx="2999363" cy="431261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939702" y="2033081"/>
            <a:ext cx="38911" cy="40205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823013" y="1679635"/>
            <a:ext cx="4813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Symmetry Elements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757464" y="2839920"/>
            <a:ext cx="476656" cy="1274879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478604" y="3800272"/>
            <a:ext cx="288589" cy="577175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59395" y="4383928"/>
            <a:ext cx="2075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8000"/>
                </a:solidFill>
              </a:rPr>
              <a:t>Irreducible Representations</a:t>
            </a:r>
          </a:p>
        </p:txBody>
      </p:sp>
      <p:sp>
        <p:nvSpPr>
          <p:cNvPr id="17" name="Right Brace 16"/>
          <p:cNvSpPr/>
          <p:nvPr/>
        </p:nvSpPr>
        <p:spPr>
          <a:xfrm rot="5400000">
            <a:off x="3661028" y="2702849"/>
            <a:ext cx="403698" cy="2780116"/>
          </a:xfrm>
          <a:prstGeom prst="rightBrac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824251" y="4332047"/>
            <a:ext cx="2075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7030A0"/>
                </a:solidFill>
              </a:rPr>
              <a:t>Characters</a:t>
            </a:r>
          </a:p>
        </p:txBody>
      </p:sp>
      <p:sp>
        <p:nvSpPr>
          <p:cNvPr id="19" name="Right Brace 18"/>
          <p:cNvSpPr/>
          <p:nvPr/>
        </p:nvSpPr>
        <p:spPr>
          <a:xfrm rot="5400000">
            <a:off x="6227508" y="3106545"/>
            <a:ext cx="403698" cy="2044059"/>
          </a:xfrm>
          <a:prstGeom prst="rightBrac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06566" y="4338531"/>
            <a:ext cx="2075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</a:rPr>
              <a:t>Basis Functions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8029" y="1086969"/>
            <a:ext cx="326707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56079"/>
            <a:ext cx="5542208" cy="4521233"/>
          </a:xfrm>
        </p:spPr>
        <p:txBody>
          <a:bodyPr>
            <a:normAutofit/>
          </a:bodyPr>
          <a:lstStyle/>
          <a:p>
            <a:r>
              <a:rPr lang="en-US" dirty="0" smtClean="0"/>
              <a:t>Character table structure</a:t>
            </a:r>
          </a:p>
          <a:p>
            <a:pPr lvl="1"/>
            <a:r>
              <a:rPr lang="en-US" dirty="0" err="1" smtClean="0"/>
              <a:t>Mulliken</a:t>
            </a:r>
            <a:r>
              <a:rPr lang="en-US" dirty="0" smtClean="0"/>
              <a:t> symbols</a:t>
            </a:r>
          </a:p>
          <a:p>
            <a:pPr lvl="1"/>
            <a:r>
              <a:rPr lang="en-US" dirty="0" smtClean="0"/>
              <a:t>Order</a:t>
            </a:r>
          </a:p>
          <a:p>
            <a:pPr lvl="1"/>
            <a:r>
              <a:rPr lang="en-US" dirty="0" smtClean="0"/>
              <a:t>Basis functions</a:t>
            </a:r>
          </a:p>
          <a:p>
            <a:r>
              <a:rPr lang="en-US" dirty="0" smtClean="0"/>
              <a:t>Properties of Char. Tables</a:t>
            </a:r>
          </a:p>
          <a:p>
            <a:r>
              <a:rPr lang="en-US" dirty="0" smtClean="0"/>
              <a:t>Driving the table</a:t>
            </a:r>
          </a:p>
          <a:p>
            <a:pPr lvl="1"/>
            <a:r>
              <a:rPr lang="en-US" dirty="0" smtClean="0"/>
              <a:t>From the rules</a:t>
            </a:r>
          </a:p>
          <a:p>
            <a:pPr lvl="1"/>
            <a:r>
              <a:rPr lang="en-US" dirty="0" smtClean="0"/>
              <a:t>From matrix math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4842" y="254000"/>
            <a:ext cx="6984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4000" u="sng" dirty="0" smtClean="0"/>
              <a:t>Review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46786" name="Picture 2" descr="http://images.bombaycompany.com/category/character_tables/bann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9003" y="3928249"/>
            <a:ext cx="3626562" cy="2064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5" name="Text Box 1035"/>
          <p:cNvSpPr txBox="1">
            <a:spLocks noChangeArrowheads="1"/>
          </p:cNvSpPr>
          <p:nvPr/>
        </p:nvSpPr>
        <p:spPr bwMode="auto">
          <a:xfrm>
            <a:off x="454025" y="3615459"/>
            <a:ext cx="8153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sv-SE" sz="2000" dirty="0" smtClean="0"/>
              <a:t>4.	The </a:t>
            </a:r>
            <a:r>
              <a:rPr lang="sv-SE" sz="2000" dirty="0"/>
              <a:t>sum of the squares of the dimensionality of all the </a:t>
            </a:r>
            <a:r>
              <a:rPr lang="sv-SE" sz="2000" dirty="0" smtClean="0"/>
              <a:t>irreducible </a:t>
            </a:r>
            <a:r>
              <a:rPr lang="sv-SE" sz="2000" dirty="0"/>
              <a:t>representations is equal to the order of the </a:t>
            </a:r>
            <a:r>
              <a:rPr lang="sv-SE" sz="2000" dirty="0" smtClean="0"/>
              <a:t>group.</a:t>
            </a:r>
            <a:endParaRPr lang="sv-SE" sz="2000" dirty="0"/>
          </a:p>
        </p:txBody>
      </p:sp>
      <p:sp>
        <p:nvSpPr>
          <p:cNvPr id="26636" name="Text Box 1036"/>
          <p:cNvSpPr txBox="1">
            <a:spLocks noChangeArrowheads="1"/>
          </p:cNvSpPr>
          <p:nvPr/>
        </p:nvSpPr>
        <p:spPr bwMode="auto">
          <a:xfrm>
            <a:off x="454025" y="4479508"/>
            <a:ext cx="82454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sv-SE" sz="2000" dirty="0" smtClean="0"/>
              <a:t>5.	 The sum of the squares of the characters multiplied by the number of operations in the class equals the order of the group. </a:t>
            </a:r>
            <a:endParaRPr lang="sv-SE" dirty="0"/>
          </a:p>
        </p:txBody>
      </p:sp>
      <p:sp>
        <p:nvSpPr>
          <p:cNvPr id="26638" name="Text Box 1038"/>
          <p:cNvSpPr txBox="1">
            <a:spLocks noChangeArrowheads="1"/>
          </p:cNvSpPr>
          <p:nvPr/>
        </p:nvSpPr>
        <p:spPr bwMode="auto">
          <a:xfrm>
            <a:off x="454025" y="5331417"/>
            <a:ext cx="82454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sv-SE" sz="2000" dirty="0" smtClean="0"/>
              <a:t>6.	The </a:t>
            </a:r>
            <a:r>
              <a:rPr lang="sv-SE" sz="2000" dirty="0"/>
              <a:t>sum of the products of the corresponding characters of any two different irreducible representations of the same group is zero.</a:t>
            </a:r>
          </a:p>
        </p:txBody>
      </p:sp>
      <p:sp>
        <p:nvSpPr>
          <p:cNvPr id="26639" name="Text Box 1039"/>
          <p:cNvSpPr txBox="1">
            <a:spLocks noChangeArrowheads="1"/>
          </p:cNvSpPr>
          <p:nvPr/>
        </p:nvSpPr>
        <p:spPr bwMode="auto">
          <a:xfrm>
            <a:off x="454025" y="1025071"/>
            <a:ext cx="81692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sv-SE" sz="2000" dirty="0" smtClean="0"/>
              <a:t>1.	The </a:t>
            </a:r>
            <a:r>
              <a:rPr lang="sv-SE" sz="2000" dirty="0"/>
              <a:t>characters of all matrices belonging to the operations in the same class are identical in a given irreducible representation.</a:t>
            </a:r>
          </a:p>
        </p:txBody>
      </p:sp>
      <p:sp>
        <p:nvSpPr>
          <p:cNvPr id="26640" name="Text Box 1040"/>
          <p:cNvSpPr txBox="1">
            <a:spLocks noChangeArrowheads="1"/>
          </p:cNvSpPr>
          <p:nvPr/>
        </p:nvSpPr>
        <p:spPr bwMode="auto">
          <a:xfrm>
            <a:off x="458246" y="1882807"/>
            <a:ext cx="80696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sv-SE" sz="2000" dirty="0" smtClean="0"/>
              <a:t>2.	The </a:t>
            </a:r>
            <a:r>
              <a:rPr lang="sv-SE" sz="2000" dirty="0"/>
              <a:t>number of irreducible representations in a group is equal to the number of classes of that group.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3342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Properties of the Character Table</a:t>
            </a:r>
            <a:endParaRPr lang="en-US" sz="4000" dirty="0"/>
          </a:p>
        </p:txBody>
      </p:sp>
      <p:sp>
        <p:nvSpPr>
          <p:cNvPr id="8" name="Text Box 1040"/>
          <p:cNvSpPr txBox="1">
            <a:spLocks noChangeArrowheads="1"/>
          </p:cNvSpPr>
          <p:nvPr/>
        </p:nvSpPr>
        <p:spPr bwMode="auto">
          <a:xfrm>
            <a:off x="453643" y="2744832"/>
            <a:ext cx="80696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sv-SE" sz="2000" dirty="0" smtClean="0"/>
              <a:t>3.	There is always a totally symmetric representation for any group. </a:t>
            </a:r>
            <a:endParaRPr lang="sv-SE" sz="2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3342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Properties of the Character Table</a:t>
            </a:r>
            <a:endParaRPr lang="en-US" sz="4000" dirty="0"/>
          </a:p>
        </p:txBody>
      </p:sp>
      <p:sp>
        <p:nvSpPr>
          <p:cNvPr id="13" name="Text Box 1035"/>
          <p:cNvSpPr txBox="1">
            <a:spLocks noChangeArrowheads="1"/>
          </p:cNvSpPr>
          <p:nvPr/>
        </p:nvSpPr>
        <p:spPr bwMode="auto">
          <a:xfrm>
            <a:off x="457200" y="1022526"/>
            <a:ext cx="8153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sv-SE" sz="2000" dirty="0" smtClean="0"/>
              <a:t>1.	The characters of all matrices belonging to the operations in the same class are identical in a given irreducible representation.</a:t>
            </a:r>
            <a:endParaRPr lang="sv-SE" sz="2000" dirty="0"/>
          </a:p>
        </p:txBody>
      </p:sp>
      <p:pic>
        <p:nvPicPr>
          <p:cNvPr id="3205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50" y="4481513"/>
            <a:ext cx="3695700" cy="115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05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4975" y="4491038"/>
            <a:ext cx="22479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Left Brace 14"/>
          <p:cNvSpPr/>
          <p:nvPr/>
        </p:nvSpPr>
        <p:spPr>
          <a:xfrm rot="5400000">
            <a:off x="1881187" y="4033838"/>
            <a:ext cx="257175" cy="819150"/>
          </a:xfrm>
          <a:prstGeom prst="leftBrac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82688" y="3962619"/>
            <a:ext cx="1665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rgbClr val="0000FF"/>
                </a:solidFill>
              </a:rPr>
              <a:t>Rotational Class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8756" y="1959794"/>
            <a:ext cx="4562675" cy="1320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Arrow Connector 19"/>
          <p:cNvCxnSpPr/>
          <p:nvPr/>
        </p:nvCxnSpPr>
        <p:spPr>
          <a:xfrm flipH="1" flipV="1">
            <a:off x="6581775" y="2247900"/>
            <a:ext cx="704850" cy="504825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248525" y="2219325"/>
            <a:ext cx="1809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similar operations.</a:t>
            </a:r>
          </a:p>
          <a:p>
            <a:r>
              <a:rPr lang="en-US" dirty="0" smtClean="0"/>
              <a:t>Each operation in its own class.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392738" y="3962619"/>
            <a:ext cx="1665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rgbClr val="0000FF"/>
                </a:solidFill>
              </a:rPr>
              <a:t>Rotational Class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4" name="Left Brace 23"/>
          <p:cNvSpPr/>
          <p:nvPr/>
        </p:nvSpPr>
        <p:spPr>
          <a:xfrm rot="5400000">
            <a:off x="6677025" y="4229103"/>
            <a:ext cx="257175" cy="409576"/>
          </a:xfrm>
          <a:prstGeom prst="leftBrac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Brace 24"/>
          <p:cNvSpPr/>
          <p:nvPr/>
        </p:nvSpPr>
        <p:spPr>
          <a:xfrm rot="5400000">
            <a:off x="3128962" y="3767141"/>
            <a:ext cx="257175" cy="1352550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811463" y="3972144"/>
            <a:ext cx="164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rgbClr val="FF0000"/>
                </a:solidFill>
              </a:rPr>
              <a:t>Reflection Class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7" name="Left Brace 26"/>
          <p:cNvSpPr/>
          <p:nvPr/>
        </p:nvSpPr>
        <p:spPr>
          <a:xfrm rot="5400000">
            <a:off x="7305675" y="4229104"/>
            <a:ext cx="257175" cy="409576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135813" y="3972144"/>
            <a:ext cx="164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rgbClr val="FF0000"/>
                </a:solidFill>
              </a:rPr>
              <a:t>Reflection Class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23" grpId="0"/>
      <p:bldP spid="24" grpId="0" animBg="1"/>
      <p:bldP spid="25" grpId="0" animBg="1"/>
      <p:bldP spid="26" grpId="0"/>
      <p:bldP spid="27" grpId="0" animBg="1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3342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Properties of the Character Table</a:t>
            </a:r>
            <a:endParaRPr lang="en-US" sz="4000" dirty="0"/>
          </a:p>
        </p:txBody>
      </p:sp>
      <p:sp>
        <p:nvSpPr>
          <p:cNvPr id="13" name="Text Box 1035"/>
          <p:cNvSpPr txBox="1">
            <a:spLocks noChangeArrowheads="1"/>
          </p:cNvSpPr>
          <p:nvPr/>
        </p:nvSpPr>
        <p:spPr bwMode="auto">
          <a:xfrm>
            <a:off x="457200" y="1022526"/>
            <a:ext cx="8153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sv-SE" sz="2000" dirty="0" smtClean="0"/>
              <a:t>2.	The number of irreducible representations in a group is equal to the number of classes of that group.</a:t>
            </a:r>
            <a:endParaRPr lang="sv-SE" sz="2000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8281" y="2159819"/>
            <a:ext cx="4562675" cy="1320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006" y="4376188"/>
            <a:ext cx="2493615" cy="140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4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38575" y="3905250"/>
            <a:ext cx="466725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3830638" y="1809969"/>
            <a:ext cx="1151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rgbClr val="0000FF"/>
                </a:solidFill>
              </a:rPr>
              <a:t>4 x 4 table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325563" y="3914994"/>
            <a:ext cx="1151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rgbClr val="0000FF"/>
                </a:solidFill>
              </a:rPr>
              <a:t>3 x 3 table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40388" y="3591144"/>
            <a:ext cx="1385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rgbClr val="0000FF"/>
                </a:solidFill>
              </a:rPr>
              <a:t>10 x 10 table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3342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Properties of the Character Table</a:t>
            </a:r>
            <a:endParaRPr lang="en-US" sz="4000" dirty="0"/>
          </a:p>
        </p:txBody>
      </p:sp>
      <p:pic>
        <p:nvPicPr>
          <p:cNvPr id="2508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8756" y="1959794"/>
            <a:ext cx="4562675" cy="1320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2943107" y="2256709"/>
            <a:ext cx="3774708" cy="309613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1035"/>
          <p:cNvSpPr txBox="1">
            <a:spLocks noChangeArrowheads="1"/>
          </p:cNvSpPr>
          <p:nvPr/>
        </p:nvSpPr>
        <p:spPr bwMode="auto">
          <a:xfrm>
            <a:off x="457200" y="1022526"/>
            <a:ext cx="815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sv-SE" sz="2000" dirty="0" smtClean="0"/>
              <a:t>3.	There is always a totally symmetric representation for any group. </a:t>
            </a:r>
            <a:endParaRPr lang="sv-SE" sz="2000" dirty="0"/>
          </a:p>
        </p:txBody>
      </p:sp>
      <p:pic>
        <p:nvPicPr>
          <p:cNvPr id="2508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006" y="4119013"/>
            <a:ext cx="2493615" cy="140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16"/>
          <p:cNvSpPr/>
          <p:nvPr/>
        </p:nvSpPr>
        <p:spPr>
          <a:xfrm>
            <a:off x="925164" y="4646722"/>
            <a:ext cx="2072638" cy="309613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64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1319" y="3670954"/>
            <a:ext cx="5196707" cy="228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Oval 21"/>
          <p:cNvSpPr/>
          <p:nvPr/>
        </p:nvSpPr>
        <p:spPr>
          <a:xfrm>
            <a:off x="4090219" y="3904397"/>
            <a:ext cx="3598605" cy="21377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287588" y="6315075"/>
            <a:ext cx="453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A, A</a:t>
            </a:r>
            <a:r>
              <a:rPr lang="en-US" baseline="-25000" dirty="0" smtClean="0"/>
              <a:t>1</a:t>
            </a:r>
            <a:r>
              <a:rPr lang="en-US" dirty="0" smtClean="0"/>
              <a:t>, A</a:t>
            </a:r>
            <a:r>
              <a:rPr lang="en-US" baseline="-25000" dirty="0" smtClean="0"/>
              <a:t>1g</a:t>
            </a:r>
            <a:r>
              <a:rPr lang="en-US" dirty="0" smtClean="0"/>
              <a:t>, A</a:t>
            </a:r>
            <a:r>
              <a:rPr lang="en-US" baseline="-25000" dirty="0" smtClean="0"/>
              <a:t>g</a:t>
            </a:r>
            <a:r>
              <a:rPr lang="en-US" dirty="0" smtClean="0"/>
              <a:t>, A’, A’</a:t>
            </a:r>
            <a:r>
              <a:rPr lang="en-US" baseline="-25000" dirty="0" smtClean="0"/>
              <a:t>1</a:t>
            </a:r>
            <a:r>
              <a:rPr lang="en-US" dirty="0" smtClean="0"/>
              <a:t>, (</a:t>
            </a:r>
            <a:r>
              <a:rPr lang="el-GR" dirty="0" smtClean="0"/>
              <a:t>Σ</a:t>
            </a:r>
            <a:r>
              <a:rPr lang="en-US" baseline="30000" dirty="0" smtClean="0"/>
              <a:t>+</a:t>
            </a:r>
            <a:r>
              <a:rPr lang="en-US" dirty="0" smtClean="0"/>
              <a:t>, </a:t>
            </a:r>
            <a:r>
              <a:rPr lang="el-GR" dirty="0" smtClean="0"/>
              <a:t>Σ</a:t>
            </a:r>
            <a:r>
              <a:rPr lang="en-US" baseline="-25000" dirty="0" smtClean="0"/>
              <a:t>g</a:t>
            </a:r>
            <a:r>
              <a:rPr lang="en-US" baseline="30000" dirty="0" smtClean="0"/>
              <a:t>+</a:t>
            </a:r>
            <a:r>
              <a:rPr lang="en-US" dirty="0" smtClean="0"/>
              <a:t> for infinity groups)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22" grpId="0" animBg="1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3342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Properties of the Character Table</a:t>
            </a:r>
            <a:endParaRPr lang="en-US" sz="4000" dirty="0"/>
          </a:p>
        </p:txBody>
      </p:sp>
      <p:pic>
        <p:nvPicPr>
          <p:cNvPr id="2508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8756" y="1959794"/>
            <a:ext cx="4562675" cy="1320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3166713" y="2252311"/>
            <a:ext cx="250256" cy="9914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018525" y="3321336"/>
            <a:ext cx="3449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rgbClr val="FF0000"/>
                </a:solidFill>
              </a:rPr>
              <a:t>dimensionality = character under 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72604" y="1971574"/>
            <a:ext cx="3774708" cy="309613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1035"/>
          <p:cNvSpPr txBox="1">
            <a:spLocks noChangeArrowheads="1"/>
          </p:cNvSpPr>
          <p:nvPr/>
        </p:nvSpPr>
        <p:spPr bwMode="auto">
          <a:xfrm>
            <a:off x="457200" y="1022526"/>
            <a:ext cx="8153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sv-SE" sz="2000" dirty="0" smtClean="0"/>
              <a:t>4.	The </a:t>
            </a:r>
            <a:r>
              <a:rPr lang="sv-SE" sz="2000" dirty="0"/>
              <a:t>sum of the squares of the dimensionality of all the </a:t>
            </a:r>
            <a:r>
              <a:rPr lang="sv-SE" sz="2000" dirty="0" smtClean="0"/>
              <a:t>irreducible </a:t>
            </a:r>
            <a:r>
              <a:rPr lang="sv-SE" sz="2000" dirty="0"/>
              <a:t>representations is equal to the order of the </a:t>
            </a:r>
            <a:r>
              <a:rPr lang="sv-SE" sz="2000" dirty="0" smtClean="0"/>
              <a:t>group.</a:t>
            </a:r>
            <a:endParaRPr lang="sv-SE" sz="2000" dirty="0"/>
          </a:p>
        </p:txBody>
      </p:sp>
      <p:sp>
        <p:nvSpPr>
          <p:cNvPr id="15" name="Rectangle 14"/>
          <p:cNvSpPr/>
          <p:nvPr/>
        </p:nvSpPr>
        <p:spPr>
          <a:xfrm>
            <a:off x="6694794" y="1943319"/>
            <a:ext cx="2050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rgbClr val="0000FF"/>
                </a:solidFill>
              </a:rPr>
              <a:t>h = 1 + 1 + 1 + 1 = </a:t>
            </a:r>
            <a:r>
              <a:rPr lang="sv-SE" b="1" dirty="0" smtClean="0">
                <a:solidFill>
                  <a:srgbClr val="0000FF"/>
                </a:solidFill>
              </a:rPr>
              <a:t>4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12078" y="3626135"/>
            <a:ext cx="2021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rgbClr val="FF0000"/>
                </a:solidFill>
              </a:rPr>
              <a:t>1</a:t>
            </a:r>
            <a:r>
              <a:rPr lang="sv-SE" baseline="30000" dirty="0" smtClean="0">
                <a:solidFill>
                  <a:srgbClr val="FF0000"/>
                </a:solidFill>
              </a:rPr>
              <a:t>2</a:t>
            </a:r>
            <a:r>
              <a:rPr lang="sv-SE" dirty="0" smtClean="0">
                <a:solidFill>
                  <a:srgbClr val="FF0000"/>
                </a:solidFill>
              </a:rPr>
              <a:t> + 1</a:t>
            </a:r>
            <a:r>
              <a:rPr lang="sv-SE" baseline="30000" dirty="0" smtClean="0">
                <a:solidFill>
                  <a:srgbClr val="FF0000"/>
                </a:solidFill>
              </a:rPr>
              <a:t>2</a:t>
            </a:r>
            <a:r>
              <a:rPr lang="sv-SE" dirty="0" smtClean="0">
                <a:solidFill>
                  <a:srgbClr val="FF0000"/>
                </a:solidFill>
              </a:rPr>
              <a:t> + 1</a:t>
            </a:r>
            <a:r>
              <a:rPr lang="sv-SE" baseline="30000" dirty="0" smtClean="0">
                <a:solidFill>
                  <a:srgbClr val="FF0000"/>
                </a:solidFill>
              </a:rPr>
              <a:t>2</a:t>
            </a:r>
            <a:r>
              <a:rPr lang="sv-SE" dirty="0" smtClean="0">
                <a:solidFill>
                  <a:srgbClr val="FF0000"/>
                </a:solidFill>
              </a:rPr>
              <a:t> + 1</a:t>
            </a:r>
            <a:r>
              <a:rPr lang="sv-SE" baseline="30000" dirty="0" smtClean="0">
                <a:solidFill>
                  <a:srgbClr val="FF0000"/>
                </a:solidFill>
              </a:rPr>
              <a:t>2</a:t>
            </a:r>
            <a:r>
              <a:rPr lang="sv-SE" dirty="0" smtClean="0">
                <a:solidFill>
                  <a:srgbClr val="FF0000"/>
                </a:solidFill>
              </a:rPr>
              <a:t> = </a:t>
            </a:r>
            <a:r>
              <a:rPr lang="sv-SE" b="1" dirty="0" smtClean="0">
                <a:solidFill>
                  <a:srgbClr val="FF0000"/>
                </a:solidFill>
              </a:rPr>
              <a:t>4</a:t>
            </a:r>
            <a:r>
              <a:rPr lang="sv-SE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508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7401" y="4494199"/>
            <a:ext cx="2493615" cy="140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16"/>
          <p:cNvSpPr/>
          <p:nvPr/>
        </p:nvSpPr>
        <p:spPr>
          <a:xfrm>
            <a:off x="3461888" y="4530295"/>
            <a:ext cx="2072638" cy="309613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636747" y="4916910"/>
            <a:ext cx="250256" cy="9914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547783" y="4502035"/>
            <a:ext cx="1712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rgbClr val="0000FF"/>
                </a:solidFill>
              </a:rPr>
              <a:t>h = 1 + 2 + 3 = </a:t>
            </a:r>
            <a:r>
              <a:rPr lang="sv-SE" b="1" dirty="0" smtClean="0">
                <a:solidFill>
                  <a:srgbClr val="0000FF"/>
                </a:solidFill>
              </a:rPr>
              <a:t>6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36116" y="5963469"/>
            <a:ext cx="1604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rgbClr val="FF0000"/>
                </a:solidFill>
              </a:rPr>
              <a:t>1</a:t>
            </a:r>
            <a:r>
              <a:rPr lang="sv-SE" baseline="30000" dirty="0" smtClean="0">
                <a:solidFill>
                  <a:srgbClr val="FF0000"/>
                </a:solidFill>
              </a:rPr>
              <a:t>2</a:t>
            </a:r>
            <a:r>
              <a:rPr lang="sv-SE" dirty="0" smtClean="0">
                <a:solidFill>
                  <a:srgbClr val="FF0000"/>
                </a:solidFill>
              </a:rPr>
              <a:t> + 1</a:t>
            </a:r>
            <a:r>
              <a:rPr lang="sv-SE" baseline="30000" dirty="0" smtClean="0">
                <a:solidFill>
                  <a:srgbClr val="FF0000"/>
                </a:solidFill>
              </a:rPr>
              <a:t>2</a:t>
            </a:r>
            <a:r>
              <a:rPr lang="sv-SE" dirty="0" smtClean="0">
                <a:solidFill>
                  <a:srgbClr val="FF0000"/>
                </a:solidFill>
              </a:rPr>
              <a:t> + 2</a:t>
            </a:r>
            <a:r>
              <a:rPr lang="sv-SE" baseline="30000" dirty="0" smtClean="0">
                <a:solidFill>
                  <a:srgbClr val="FF0000"/>
                </a:solidFill>
              </a:rPr>
              <a:t>2</a:t>
            </a:r>
            <a:r>
              <a:rPr lang="sv-SE" dirty="0" smtClean="0">
                <a:solidFill>
                  <a:srgbClr val="FF0000"/>
                </a:solidFill>
              </a:rPr>
              <a:t> = </a:t>
            </a:r>
            <a:r>
              <a:rPr lang="sv-SE" b="1" dirty="0" smtClean="0">
                <a:solidFill>
                  <a:srgbClr val="FF0000"/>
                </a:solidFill>
              </a:rPr>
              <a:t>6</a:t>
            </a:r>
            <a:r>
              <a:rPr lang="sv-SE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6488668"/>
            <a:ext cx="286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(E) </a:t>
            </a:r>
            <a:r>
              <a:rPr lang="en-US" dirty="0" smtClean="0"/>
              <a:t>= characters under 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788201" y="1584442"/>
            <a:ext cx="1016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rgbClr val="0000FF"/>
                </a:solidFill>
              </a:rPr>
              <a:t>order (h)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2539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215" y="5888165"/>
            <a:ext cx="1655671" cy="646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5" grpId="0"/>
      <p:bldP spid="16" grpId="0"/>
      <p:bldP spid="17" grpId="0" animBg="1"/>
      <p:bldP spid="18" grpId="0" animBg="1"/>
      <p:bldP spid="19" grpId="0"/>
      <p:bldP spid="20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3342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Properties of the Character Table</a:t>
            </a:r>
            <a:endParaRPr lang="en-US" sz="4000" dirty="0"/>
          </a:p>
        </p:txBody>
      </p:sp>
      <p:pic>
        <p:nvPicPr>
          <p:cNvPr id="2508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8756" y="1959794"/>
            <a:ext cx="4562675" cy="1320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3041584" y="2897204"/>
            <a:ext cx="3763477" cy="3368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962774" y="1991240"/>
            <a:ext cx="251938" cy="250516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1035"/>
          <p:cNvSpPr txBox="1">
            <a:spLocks noChangeArrowheads="1"/>
          </p:cNvSpPr>
          <p:nvPr/>
        </p:nvSpPr>
        <p:spPr bwMode="auto">
          <a:xfrm>
            <a:off x="457200" y="1022526"/>
            <a:ext cx="8153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sv-SE" sz="2000" dirty="0" smtClean="0"/>
              <a:t>5.	The sum of the squares of the characters multiplied by the number of operations in the class equals the order of the group. </a:t>
            </a:r>
            <a:endParaRPr lang="sv-SE" sz="2000" dirty="0"/>
          </a:p>
        </p:txBody>
      </p:sp>
      <p:sp>
        <p:nvSpPr>
          <p:cNvPr id="15" name="Rectangle 14"/>
          <p:cNvSpPr/>
          <p:nvPr/>
        </p:nvSpPr>
        <p:spPr>
          <a:xfrm>
            <a:off x="6694794" y="1943319"/>
            <a:ext cx="2475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rgbClr val="0000FF"/>
                </a:solidFill>
              </a:rPr>
              <a:t>Order = 1 + 1 + 1 + 1 = </a:t>
            </a:r>
            <a:r>
              <a:rPr lang="sv-SE" b="1" dirty="0" smtClean="0">
                <a:solidFill>
                  <a:srgbClr val="0000FF"/>
                </a:solidFill>
              </a:rPr>
              <a:t>4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10656" y="3261620"/>
            <a:ext cx="3876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/>
              <a:t>(</a:t>
            </a:r>
            <a:r>
              <a:rPr lang="sv-SE" dirty="0" smtClean="0">
                <a:solidFill>
                  <a:srgbClr val="FF0000"/>
                </a:solidFill>
              </a:rPr>
              <a:t>1</a:t>
            </a:r>
            <a:r>
              <a:rPr lang="sv-SE" dirty="0" smtClean="0"/>
              <a:t>)</a:t>
            </a:r>
            <a:r>
              <a:rPr lang="sv-SE" baseline="30000" dirty="0" smtClean="0"/>
              <a:t>2</a:t>
            </a:r>
            <a:r>
              <a:rPr lang="sv-SE" dirty="0" smtClean="0"/>
              <a:t>(</a:t>
            </a:r>
            <a:r>
              <a:rPr lang="sv-SE" dirty="0" smtClean="0">
                <a:solidFill>
                  <a:srgbClr val="008000"/>
                </a:solidFill>
              </a:rPr>
              <a:t>1</a:t>
            </a:r>
            <a:r>
              <a:rPr lang="sv-SE" dirty="0" smtClean="0"/>
              <a:t>) + (</a:t>
            </a:r>
            <a:r>
              <a:rPr lang="sv-SE" dirty="0" smtClean="0">
                <a:solidFill>
                  <a:srgbClr val="FF0000"/>
                </a:solidFill>
              </a:rPr>
              <a:t>-1</a:t>
            </a:r>
            <a:r>
              <a:rPr lang="sv-SE" dirty="0" smtClean="0"/>
              <a:t>)</a:t>
            </a:r>
            <a:r>
              <a:rPr lang="sv-SE" baseline="30000" dirty="0" smtClean="0"/>
              <a:t>2</a:t>
            </a:r>
            <a:r>
              <a:rPr lang="sv-SE" dirty="0" smtClean="0"/>
              <a:t>(</a:t>
            </a:r>
            <a:r>
              <a:rPr lang="sv-SE" dirty="0" smtClean="0">
                <a:solidFill>
                  <a:srgbClr val="008000"/>
                </a:solidFill>
              </a:rPr>
              <a:t>1</a:t>
            </a:r>
            <a:r>
              <a:rPr lang="sv-SE" dirty="0" smtClean="0"/>
              <a:t>) + (</a:t>
            </a:r>
            <a:r>
              <a:rPr lang="sv-SE" dirty="0" smtClean="0">
                <a:solidFill>
                  <a:srgbClr val="FF0000"/>
                </a:solidFill>
              </a:rPr>
              <a:t>-1</a:t>
            </a:r>
            <a:r>
              <a:rPr lang="sv-SE" dirty="0" smtClean="0"/>
              <a:t>)</a:t>
            </a:r>
            <a:r>
              <a:rPr lang="sv-SE" baseline="30000" dirty="0" smtClean="0"/>
              <a:t>2</a:t>
            </a:r>
            <a:r>
              <a:rPr lang="sv-SE" dirty="0" smtClean="0"/>
              <a:t>(</a:t>
            </a:r>
            <a:r>
              <a:rPr lang="sv-SE" dirty="0" smtClean="0">
                <a:solidFill>
                  <a:srgbClr val="008000"/>
                </a:solidFill>
              </a:rPr>
              <a:t>1</a:t>
            </a:r>
            <a:r>
              <a:rPr lang="sv-SE" dirty="0" smtClean="0"/>
              <a:t>) + (</a:t>
            </a:r>
            <a:r>
              <a:rPr lang="sv-SE" dirty="0" smtClean="0">
                <a:solidFill>
                  <a:srgbClr val="FF0000"/>
                </a:solidFill>
              </a:rPr>
              <a:t>1</a:t>
            </a:r>
            <a:r>
              <a:rPr lang="sv-SE" dirty="0" smtClean="0"/>
              <a:t>)</a:t>
            </a:r>
            <a:r>
              <a:rPr lang="sv-SE" baseline="30000" dirty="0" smtClean="0"/>
              <a:t>2</a:t>
            </a:r>
            <a:r>
              <a:rPr lang="sv-SE" dirty="0" smtClean="0"/>
              <a:t>(</a:t>
            </a:r>
            <a:r>
              <a:rPr lang="sv-SE" dirty="0" smtClean="0">
                <a:solidFill>
                  <a:srgbClr val="008000"/>
                </a:solidFill>
              </a:rPr>
              <a:t>1</a:t>
            </a:r>
            <a:r>
              <a:rPr lang="sv-SE" dirty="0" smtClean="0"/>
              <a:t>) = </a:t>
            </a:r>
            <a:r>
              <a:rPr lang="sv-SE" b="1" dirty="0" smtClean="0"/>
              <a:t>4</a:t>
            </a:r>
            <a:r>
              <a:rPr lang="sv-SE" dirty="0" smtClean="0"/>
              <a:t> </a:t>
            </a:r>
            <a:endParaRPr lang="en-US" dirty="0"/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7401" y="4494199"/>
            <a:ext cx="2493615" cy="140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5547783" y="4502035"/>
            <a:ext cx="2137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rgbClr val="0000FF"/>
                </a:solidFill>
              </a:rPr>
              <a:t>Order = 1 + 2 + 3 = </a:t>
            </a:r>
            <a:r>
              <a:rPr lang="sv-SE" b="1" dirty="0" smtClean="0">
                <a:solidFill>
                  <a:srgbClr val="0000FF"/>
                </a:solidFill>
              </a:rPr>
              <a:t>6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3473116" y="5013172"/>
            <a:ext cx="2051785" cy="3368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911587" y="1996156"/>
            <a:ext cx="251938" cy="250516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153647" y="1996156"/>
            <a:ext cx="251938" cy="250516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060427" y="1996156"/>
            <a:ext cx="251938" cy="250516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527924" y="4550290"/>
            <a:ext cx="251938" cy="250516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251824" y="4562990"/>
            <a:ext cx="251938" cy="250516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956674" y="4550290"/>
            <a:ext cx="251938" cy="250516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556088" y="5004695"/>
            <a:ext cx="2820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/>
              <a:t>(</a:t>
            </a:r>
            <a:r>
              <a:rPr lang="sv-SE" dirty="0" smtClean="0">
                <a:solidFill>
                  <a:srgbClr val="FF0000"/>
                </a:solidFill>
              </a:rPr>
              <a:t>1</a:t>
            </a:r>
            <a:r>
              <a:rPr lang="sv-SE" dirty="0" smtClean="0"/>
              <a:t>)</a:t>
            </a:r>
            <a:r>
              <a:rPr lang="sv-SE" baseline="30000" dirty="0" smtClean="0"/>
              <a:t>2</a:t>
            </a:r>
            <a:r>
              <a:rPr lang="sv-SE" dirty="0" smtClean="0"/>
              <a:t>(</a:t>
            </a:r>
            <a:r>
              <a:rPr lang="sv-SE" dirty="0" smtClean="0">
                <a:solidFill>
                  <a:srgbClr val="008000"/>
                </a:solidFill>
              </a:rPr>
              <a:t>1</a:t>
            </a:r>
            <a:r>
              <a:rPr lang="sv-SE" dirty="0" smtClean="0"/>
              <a:t>) + (</a:t>
            </a:r>
            <a:r>
              <a:rPr lang="sv-SE" dirty="0" smtClean="0">
                <a:solidFill>
                  <a:srgbClr val="FF0000"/>
                </a:solidFill>
              </a:rPr>
              <a:t>1</a:t>
            </a:r>
            <a:r>
              <a:rPr lang="sv-SE" dirty="0" smtClean="0"/>
              <a:t>)</a:t>
            </a:r>
            <a:r>
              <a:rPr lang="sv-SE" baseline="30000" dirty="0" smtClean="0"/>
              <a:t>2</a:t>
            </a:r>
            <a:r>
              <a:rPr lang="sv-SE" dirty="0" smtClean="0"/>
              <a:t>(</a:t>
            </a:r>
            <a:r>
              <a:rPr lang="sv-SE" dirty="0" smtClean="0">
                <a:solidFill>
                  <a:srgbClr val="008000"/>
                </a:solidFill>
              </a:rPr>
              <a:t>2</a:t>
            </a:r>
            <a:r>
              <a:rPr lang="sv-SE" dirty="0" smtClean="0"/>
              <a:t>) + (</a:t>
            </a:r>
            <a:r>
              <a:rPr lang="sv-SE" dirty="0" smtClean="0">
                <a:solidFill>
                  <a:srgbClr val="FF0000"/>
                </a:solidFill>
              </a:rPr>
              <a:t>1</a:t>
            </a:r>
            <a:r>
              <a:rPr lang="sv-SE" dirty="0" smtClean="0"/>
              <a:t>)</a:t>
            </a:r>
            <a:r>
              <a:rPr lang="sv-SE" baseline="30000" dirty="0" smtClean="0"/>
              <a:t>2</a:t>
            </a:r>
            <a:r>
              <a:rPr lang="sv-SE" dirty="0" smtClean="0"/>
              <a:t>(</a:t>
            </a:r>
            <a:r>
              <a:rPr lang="sv-SE" dirty="0" smtClean="0">
                <a:solidFill>
                  <a:srgbClr val="008000"/>
                </a:solidFill>
              </a:rPr>
              <a:t>3</a:t>
            </a:r>
            <a:r>
              <a:rPr lang="sv-SE" dirty="0" smtClean="0"/>
              <a:t>)= </a:t>
            </a:r>
            <a:r>
              <a:rPr lang="sv-SE" b="1" dirty="0" smtClean="0"/>
              <a:t>6</a:t>
            </a:r>
            <a:r>
              <a:rPr lang="sv-SE" dirty="0" smtClean="0"/>
              <a:t> 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5556088" y="5595245"/>
            <a:ext cx="2820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/>
              <a:t>(</a:t>
            </a:r>
            <a:r>
              <a:rPr lang="sv-SE" dirty="0" smtClean="0">
                <a:solidFill>
                  <a:srgbClr val="FF0000"/>
                </a:solidFill>
              </a:rPr>
              <a:t>2</a:t>
            </a:r>
            <a:r>
              <a:rPr lang="sv-SE" dirty="0" smtClean="0"/>
              <a:t>)</a:t>
            </a:r>
            <a:r>
              <a:rPr lang="sv-SE" baseline="30000" dirty="0" smtClean="0"/>
              <a:t>2</a:t>
            </a:r>
            <a:r>
              <a:rPr lang="sv-SE" dirty="0" smtClean="0"/>
              <a:t>(</a:t>
            </a:r>
            <a:r>
              <a:rPr lang="sv-SE" dirty="0" smtClean="0">
                <a:solidFill>
                  <a:srgbClr val="008000"/>
                </a:solidFill>
              </a:rPr>
              <a:t>1</a:t>
            </a:r>
            <a:r>
              <a:rPr lang="sv-SE" dirty="0" smtClean="0"/>
              <a:t>) + (</a:t>
            </a:r>
            <a:r>
              <a:rPr lang="sv-SE" dirty="0" smtClean="0">
                <a:solidFill>
                  <a:srgbClr val="FF0000"/>
                </a:solidFill>
              </a:rPr>
              <a:t>-1</a:t>
            </a:r>
            <a:r>
              <a:rPr lang="sv-SE" dirty="0" smtClean="0"/>
              <a:t>)</a:t>
            </a:r>
            <a:r>
              <a:rPr lang="sv-SE" baseline="30000" dirty="0" smtClean="0"/>
              <a:t>2</a:t>
            </a:r>
            <a:r>
              <a:rPr lang="sv-SE" dirty="0" smtClean="0"/>
              <a:t>(</a:t>
            </a:r>
            <a:r>
              <a:rPr lang="sv-SE" dirty="0" smtClean="0">
                <a:solidFill>
                  <a:srgbClr val="008000"/>
                </a:solidFill>
              </a:rPr>
              <a:t>2</a:t>
            </a:r>
            <a:r>
              <a:rPr lang="sv-SE" dirty="0" smtClean="0"/>
              <a:t>) + (</a:t>
            </a:r>
            <a:r>
              <a:rPr lang="sv-SE" dirty="0" smtClean="0">
                <a:solidFill>
                  <a:srgbClr val="FF0000"/>
                </a:solidFill>
              </a:rPr>
              <a:t>0</a:t>
            </a:r>
            <a:r>
              <a:rPr lang="sv-SE" dirty="0" smtClean="0"/>
              <a:t>)</a:t>
            </a:r>
            <a:r>
              <a:rPr lang="sv-SE" baseline="30000" dirty="0" smtClean="0"/>
              <a:t>2</a:t>
            </a:r>
            <a:r>
              <a:rPr lang="sv-SE" dirty="0" smtClean="0"/>
              <a:t>(</a:t>
            </a:r>
            <a:r>
              <a:rPr lang="sv-SE" dirty="0" smtClean="0">
                <a:solidFill>
                  <a:srgbClr val="008000"/>
                </a:solidFill>
              </a:rPr>
              <a:t>3</a:t>
            </a:r>
            <a:r>
              <a:rPr lang="sv-SE" dirty="0" smtClean="0"/>
              <a:t>)= </a:t>
            </a:r>
            <a:r>
              <a:rPr lang="sv-SE" b="1" dirty="0" smtClean="0"/>
              <a:t>6</a:t>
            </a:r>
            <a:r>
              <a:rPr lang="sv-SE" dirty="0" smtClean="0"/>
              <a:t> 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3511216" y="5517997"/>
            <a:ext cx="2051785" cy="3368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29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483" y="5592497"/>
            <a:ext cx="1638109" cy="616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-1" y="6196060"/>
            <a:ext cx="4564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Symbol"/>
              <a:buChar char="c"/>
            </a:pPr>
            <a:r>
              <a:rPr lang="en-US" dirty="0" smtClean="0">
                <a:solidFill>
                  <a:srgbClr val="FF0000"/>
                </a:solidFill>
              </a:rPr>
              <a:t>(R)</a:t>
            </a:r>
            <a:r>
              <a:rPr lang="en-US" dirty="0" smtClean="0"/>
              <a:t>=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characters under an operation</a:t>
            </a:r>
          </a:p>
          <a:p>
            <a:r>
              <a:rPr lang="en-US" dirty="0" err="1" smtClean="0">
                <a:solidFill>
                  <a:srgbClr val="008000"/>
                </a:solidFill>
              </a:rPr>
              <a:t>g</a:t>
            </a:r>
            <a:r>
              <a:rPr lang="en-US" baseline="-25000" dirty="0" err="1" smtClean="0">
                <a:solidFill>
                  <a:srgbClr val="008000"/>
                </a:solidFill>
              </a:rPr>
              <a:t>c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   = the number of operations in a class</a:t>
            </a: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5" grpId="0"/>
      <p:bldP spid="16" grpId="0"/>
      <p:bldP spid="23" grpId="0"/>
      <p:bldP spid="24" grpId="0" animBg="1"/>
      <p:bldP spid="20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4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2728" y="5732907"/>
            <a:ext cx="2057464" cy="56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3342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Properties of the Character Table</a:t>
            </a:r>
            <a:endParaRPr lang="en-US" sz="4000" dirty="0"/>
          </a:p>
        </p:txBody>
      </p:sp>
      <p:pic>
        <p:nvPicPr>
          <p:cNvPr id="2508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8756" y="1959794"/>
            <a:ext cx="4562675" cy="1320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3041584" y="2897204"/>
            <a:ext cx="3763477" cy="3368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972604" y="2495449"/>
            <a:ext cx="3774708" cy="309613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1035"/>
          <p:cNvSpPr txBox="1">
            <a:spLocks noChangeArrowheads="1"/>
          </p:cNvSpPr>
          <p:nvPr/>
        </p:nvSpPr>
        <p:spPr bwMode="auto">
          <a:xfrm>
            <a:off x="457200" y="1022526"/>
            <a:ext cx="8153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sv-SE" sz="2000" dirty="0" smtClean="0"/>
              <a:t>6.	The sum of the products of the corresponding characters of any two different irreducible representations of the same group is zero.</a:t>
            </a:r>
            <a:endParaRPr lang="sv-SE" sz="2000" dirty="0"/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89858" y="4049191"/>
            <a:ext cx="2493615" cy="140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Oval 21"/>
          <p:cNvSpPr/>
          <p:nvPr/>
        </p:nvSpPr>
        <p:spPr>
          <a:xfrm>
            <a:off x="1822445" y="4598480"/>
            <a:ext cx="2072638" cy="309613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795573" y="4825339"/>
            <a:ext cx="2051785" cy="3368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896404" y="1990624"/>
            <a:ext cx="3774708" cy="309613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045428" y="6071704"/>
            <a:ext cx="3100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/>
              <a:t>Irreducible representations are orthoganal to each other.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224556" y="3375920"/>
            <a:ext cx="4671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/>
              <a:t>(</a:t>
            </a:r>
            <a:r>
              <a:rPr lang="sv-SE" dirty="0" smtClean="0">
                <a:solidFill>
                  <a:srgbClr val="FF0000"/>
                </a:solidFill>
              </a:rPr>
              <a:t>1</a:t>
            </a:r>
            <a:r>
              <a:rPr lang="sv-SE" dirty="0" smtClean="0"/>
              <a:t>)(</a:t>
            </a:r>
            <a:r>
              <a:rPr lang="sv-SE" dirty="0" smtClean="0">
                <a:solidFill>
                  <a:srgbClr val="0000FF"/>
                </a:solidFill>
              </a:rPr>
              <a:t>1</a:t>
            </a:r>
            <a:r>
              <a:rPr lang="sv-SE" dirty="0" smtClean="0"/>
              <a:t>)(</a:t>
            </a:r>
            <a:r>
              <a:rPr lang="sv-SE" dirty="0" smtClean="0">
                <a:solidFill>
                  <a:srgbClr val="008000"/>
                </a:solidFill>
              </a:rPr>
              <a:t>1</a:t>
            </a:r>
            <a:r>
              <a:rPr lang="sv-SE" dirty="0" smtClean="0"/>
              <a:t>) + (</a:t>
            </a:r>
            <a:r>
              <a:rPr lang="sv-SE" dirty="0" smtClean="0">
                <a:solidFill>
                  <a:srgbClr val="FF0000"/>
                </a:solidFill>
              </a:rPr>
              <a:t>-1</a:t>
            </a:r>
            <a:r>
              <a:rPr lang="sv-SE" dirty="0" smtClean="0"/>
              <a:t>)(</a:t>
            </a:r>
            <a:r>
              <a:rPr lang="sv-SE" dirty="0" smtClean="0">
                <a:solidFill>
                  <a:srgbClr val="0000FF"/>
                </a:solidFill>
              </a:rPr>
              <a:t>-1</a:t>
            </a:r>
            <a:r>
              <a:rPr lang="sv-SE" dirty="0" smtClean="0"/>
              <a:t>)(</a:t>
            </a:r>
            <a:r>
              <a:rPr lang="sv-SE" dirty="0" smtClean="0">
                <a:solidFill>
                  <a:srgbClr val="008000"/>
                </a:solidFill>
              </a:rPr>
              <a:t>1</a:t>
            </a:r>
            <a:r>
              <a:rPr lang="sv-SE" dirty="0" smtClean="0"/>
              <a:t>) + (</a:t>
            </a:r>
            <a:r>
              <a:rPr lang="sv-SE" dirty="0" smtClean="0">
                <a:solidFill>
                  <a:srgbClr val="FF0000"/>
                </a:solidFill>
              </a:rPr>
              <a:t>-1</a:t>
            </a:r>
            <a:r>
              <a:rPr lang="sv-SE" dirty="0" smtClean="0"/>
              <a:t>)(</a:t>
            </a:r>
            <a:r>
              <a:rPr lang="sv-SE" dirty="0" smtClean="0">
                <a:solidFill>
                  <a:srgbClr val="0000FF"/>
                </a:solidFill>
              </a:rPr>
              <a:t>1</a:t>
            </a:r>
            <a:r>
              <a:rPr lang="sv-SE" dirty="0" smtClean="0"/>
              <a:t>)(</a:t>
            </a:r>
            <a:r>
              <a:rPr lang="sv-SE" dirty="0" smtClean="0">
                <a:solidFill>
                  <a:srgbClr val="008000"/>
                </a:solidFill>
              </a:rPr>
              <a:t>1</a:t>
            </a:r>
            <a:r>
              <a:rPr lang="sv-SE" dirty="0" smtClean="0"/>
              <a:t>) + (</a:t>
            </a:r>
            <a:r>
              <a:rPr lang="sv-SE" dirty="0" smtClean="0">
                <a:solidFill>
                  <a:srgbClr val="FF0000"/>
                </a:solidFill>
              </a:rPr>
              <a:t>1</a:t>
            </a:r>
            <a:r>
              <a:rPr lang="sv-SE" dirty="0" smtClean="0"/>
              <a:t>)(</a:t>
            </a:r>
            <a:r>
              <a:rPr lang="sv-SE" dirty="0" smtClean="0">
                <a:solidFill>
                  <a:srgbClr val="0000FF"/>
                </a:solidFill>
              </a:rPr>
              <a:t>-1</a:t>
            </a:r>
            <a:r>
              <a:rPr lang="sv-SE" dirty="0" smtClean="0"/>
              <a:t>)(</a:t>
            </a:r>
            <a:r>
              <a:rPr lang="sv-SE" dirty="0" smtClean="0">
                <a:solidFill>
                  <a:srgbClr val="008000"/>
                </a:solidFill>
              </a:rPr>
              <a:t>1</a:t>
            </a:r>
            <a:r>
              <a:rPr lang="sv-SE" dirty="0" smtClean="0"/>
              <a:t>) = </a:t>
            </a:r>
            <a:r>
              <a:rPr lang="sv-SE" b="1" dirty="0" smtClean="0"/>
              <a:t>0</a:t>
            </a:r>
            <a:r>
              <a:rPr lang="sv-SE" dirty="0" smtClean="0"/>
              <a:t> 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384000" y="4567285"/>
            <a:ext cx="3411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/>
              <a:t>(</a:t>
            </a:r>
            <a:r>
              <a:rPr lang="sv-SE" dirty="0" smtClean="0">
                <a:solidFill>
                  <a:srgbClr val="FF0000"/>
                </a:solidFill>
              </a:rPr>
              <a:t>1</a:t>
            </a:r>
            <a:r>
              <a:rPr lang="sv-SE" dirty="0" smtClean="0"/>
              <a:t>)(</a:t>
            </a:r>
            <a:r>
              <a:rPr lang="sv-SE" dirty="0" smtClean="0">
                <a:solidFill>
                  <a:srgbClr val="0000FF"/>
                </a:solidFill>
              </a:rPr>
              <a:t>1</a:t>
            </a:r>
            <a:r>
              <a:rPr lang="sv-SE" dirty="0" smtClean="0"/>
              <a:t>)(</a:t>
            </a:r>
            <a:r>
              <a:rPr lang="sv-SE" dirty="0" smtClean="0">
                <a:solidFill>
                  <a:srgbClr val="008000"/>
                </a:solidFill>
              </a:rPr>
              <a:t>1</a:t>
            </a:r>
            <a:r>
              <a:rPr lang="sv-SE" dirty="0" smtClean="0"/>
              <a:t>) + (</a:t>
            </a:r>
            <a:r>
              <a:rPr lang="sv-SE" dirty="0" smtClean="0">
                <a:solidFill>
                  <a:srgbClr val="FF0000"/>
                </a:solidFill>
              </a:rPr>
              <a:t>1</a:t>
            </a:r>
            <a:r>
              <a:rPr lang="sv-SE" dirty="0" smtClean="0"/>
              <a:t>)(</a:t>
            </a:r>
            <a:r>
              <a:rPr lang="sv-SE" dirty="0" smtClean="0">
                <a:solidFill>
                  <a:srgbClr val="0000FF"/>
                </a:solidFill>
              </a:rPr>
              <a:t>1</a:t>
            </a:r>
            <a:r>
              <a:rPr lang="sv-SE" dirty="0" smtClean="0"/>
              <a:t>)(</a:t>
            </a:r>
            <a:r>
              <a:rPr lang="sv-SE" dirty="0" smtClean="0">
                <a:solidFill>
                  <a:srgbClr val="008000"/>
                </a:solidFill>
              </a:rPr>
              <a:t>2</a:t>
            </a:r>
            <a:r>
              <a:rPr lang="sv-SE" dirty="0" smtClean="0"/>
              <a:t>) + (</a:t>
            </a:r>
            <a:r>
              <a:rPr lang="sv-SE" dirty="0" smtClean="0">
                <a:solidFill>
                  <a:srgbClr val="FF0000"/>
                </a:solidFill>
              </a:rPr>
              <a:t>-1</a:t>
            </a:r>
            <a:r>
              <a:rPr lang="sv-SE" dirty="0" smtClean="0"/>
              <a:t>)(</a:t>
            </a:r>
            <a:r>
              <a:rPr lang="sv-SE" dirty="0" smtClean="0">
                <a:solidFill>
                  <a:srgbClr val="0000FF"/>
                </a:solidFill>
              </a:rPr>
              <a:t>1</a:t>
            </a:r>
            <a:r>
              <a:rPr lang="sv-SE" dirty="0" smtClean="0"/>
              <a:t>)(</a:t>
            </a:r>
            <a:r>
              <a:rPr lang="sv-SE" dirty="0" smtClean="0">
                <a:solidFill>
                  <a:srgbClr val="008000"/>
                </a:solidFill>
              </a:rPr>
              <a:t>3</a:t>
            </a:r>
            <a:r>
              <a:rPr lang="sv-SE" dirty="0" smtClean="0"/>
              <a:t>) = </a:t>
            </a:r>
            <a:r>
              <a:rPr lang="sv-SE" b="1" dirty="0" smtClean="0"/>
              <a:t>0</a:t>
            </a:r>
            <a:r>
              <a:rPr lang="sv-SE" dirty="0" smtClean="0"/>
              <a:t> 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1864537" y="4088791"/>
            <a:ext cx="2010995" cy="309613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385588" y="5122355"/>
            <a:ext cx="3482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/>
              <a:t>(</a:t>
            </a:r>
            <a:r>
              <a:rPr lang="sv-SE" dirty="0" smtClean="0">
                <a:solidFill>
                  <a:srgbClr val="FF0000"/>
                </a:solidFill>
              </a:rPr>
              <a:t>2</a:t>
            </a:r>
            <a:r>
              <a:rPr lang="sv-SE" dirty="0" smtClean="0"/>
              <a:t>)(</a:t>
            </a:r>
            <a:r>
              <a:rPr lang="sv-SE" dirty="0" smtClean="0">
                <a:solidFill>
                  <a:srgbClr val="0000FF"/>
                </a:solidFill>
              </a:rPr>
              <a:t>1</a:t>
            </a:r>
            <a:r>
              <a:rPr lang="sv-SE" dirty="0" smtClean="0"/>
              <a:t>)(</a:t>
            </a:r>
            <a:r>
              <a:rPr lang="sv-SE" dirty="0" smtClean="0">
                <a:solidFill>
                  <a:srgbClr val="008000"/>
                </a:solidFill>
              </a:rPr>
              <a:t>1</a:t>
            </a:r>
            <a:r>
              <a:rPr lang="sv-SE" dirty="0" smtClean="0"/>
              <a:t>) + (-</a:t>
            </a:r>
            <a:r>
              <a:rPr lang="sv-SE" dirty="0" smtClean="0">
                <a:solidFill>
                  <a:srgbClr val="FF0000"/>
                </a:solidFill>
              </a:rPr>
              <a:t>1</a:t>
            </a:r>
            <a:r>
              <a:rPr lang="sv-SE" dirty="0" smtClean="0"/>
              <a:t>)(</a:t>
            </a:r>
            <a:r>
              <a:rPr lang="sv-SE" dirty="0" smtClean="0">
                <a:solidFill>
                  <a:srgbClr val="0000FF"/>
                </a:solidFill>
              </a:rPr>
              <a:t>1</a:t>
            </a:r>
            <a:r>
              <a:rPr lang="sv-SE" dirty="0" smtClean="0"/>
              <a:t>)(</a:t>
            </a:r>
            <a:r>
              <a:rPr lang="sv-SE" dirty="0" smtClean="0">
                <a:solidFill>
                  <a:srgbClr val="008000"/>
                </a:solidFill>
              </a:rPr>
              <a:t>2</a:t>
            </a:r>
            <a:r>
              <a:rPr lang="sv-SE" dirty="0" smtClean="0"/>
              <a:t>) + (</a:t>
            </a:r>
            <a:r>
              <a:rPr lang="sv-SE" dirty="0" smtClean="0">
                <a:solidFill>
                  <a:srgbClr val="FF0000"/>
                </a:solidFill>
              </a:rPr>
              <a:t>0</a:t>
            </a:r>
            <a:r>
              <a:rPr lang="sv-SE" dirty="0" smtClean="0"/>
              <a:t>)(-</a:t>
            </a:r>
            <a:r>
              <a:rPr lang="sv-SE" dirty="0" smtClean="0">
                <a:solidFill>
                  <a:srgbClr val="0000FF"/>
                </a:solidFill>
              </a:rPr>
              <a:t>1</a:t>
            </a:r>
            <a:r>
              <a:rPr lang="sv-SE" dirty="0" smtClean="0"/>
              <a:t>)(</a:t>
            </a:r>
            <a:r>
              <a:rPr lang="sv-SE" dirty="0" smtClean="0">
                <a:solidFill>
                  <a:srgbClr val="008000"/>
                </a:solidFill>
              </a:rPr>
              <a:t>3</a:t>
            </a:r>
            <a:r>
              <a:rPr lang="sv-SE" dirty="0" smtClean="0"/>
              <a:t>) = </a:t>
            </a:r>
            <a:r>
              <a:rPr lang="sv-SE" b="1" dirty="0" smtClean="0"/>
              <a:t>0</a:t>
            </a:r>
            <a:r>
              <a:rPr lang="sv-SE" dirty="0" smtClean="0"/>
              <a:t> </a:t>
            </a:r>
            <a:endParaRPr lang="en-US" dirty="0"/>
          </a:p>
        </p:txBody>
      </p:sp>
      <p:cxnSp>
        <p:nvCxnSpPr>
          <p:cNvPr id="29" name="Straight Connector 28"/>
          <p:cNvCxnSpPr>
            <a:endCxn id="25" idx="1"/>
          </p:cNvCxnSpPr>
          <p:nvPr/>
        </p:nvCxnSpPr>
        <p:spPr>
          <a:xfrm>
            <a:off x="3980307" y="4736592"/>
            <a:ext cx="403693" cy="15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5" idx="1"/>
          </p:cNvCxnSpPr>
          <p:nvPr/>
        </p:nvCxnSpPr>
        <p:spPr>
          <a:xfrm flipH="1">
            <a:off x="3942207" y="4751951"/>
            <a:ext cx="441793" cy="2227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7" idx="1"/>
          </p:cNvCxnSpPr>
          <p:nvPr/>
        </p:nvCxnSpPr>
        <p:spPr>
          <a:xfrm flipH="1" flipV="1">
            <a:off x="3970784" y="4974717"/>
            <a:ext cx="414804" cy="3323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7" idx="1"/>
          </p:cNvCxnSpPr>
          <p:nvPr/>
        </p:nvCxnSpPr>
        <p:spPr>
          <a:xfrm flipH="1" flipV="1">
            <a:off x="3961258" y="5241417"/>
            <a:ext cx="424330" cy="656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-1" y="6159484"/>
            <a:ext cx="4937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Symbol"/>
              <a:buChar char="c"/>
            </a:pPr>
            <a:r>
              <a:rPr lang="en-US" baseline="-25000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(R)</a:t>
            </a:r>
            <a:r>
              <a:rPr lang="en-US" dirty="0" smtClean="0"/>
              <a:t>=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characters for irreducible representation </a:t>
            </a:r>
            <a:r>
              <a:rPr lang="en-US" dirty="0" err="1" smtClean="0"/>
              <a:t>i</a:t>
            </a:r>
            <a:endParaRPr lang="en-US" dirty="0" smtClean="0"/>
          </a:p>
          <a:p>
            <a:r>
              <a:rPr lang="en-US" dirty="0" err="1" smtClean="0">
                <a:solidFill>
                  <a:srgbClr val="008000"/>
                </a:solidFill>
              </a:rPr>
              <a:t>g</a:t>
            </a:r>
            <a:r>
              <a:rPr lang="en-US" baseline="-25000" dirty="0" err="1" smtClean="0">
                <a:solidFill>
                  <a:srgbClr val="008000"/>
                </a:solidFill>
              </a:rPr>
              <a:t>c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   = the number of operations in a class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8117632" y="6356350"/>
            <a:ext cx="5691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33333E-6 L -0.00105 0.0388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4444E-6 L 0.00104 0.0361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22" grpId="0" animBg="1"/>
      <p:bldP spid="22" grpId="1" animBg="1"/>
      <p:bldP spid="24" grpId="0" animBg="1"/>
      <p:bldP spid="24" grpId="1" animBg="1"/>
      <p:bldP spid="17" grpId="0" animBg="1"/>
      <p:bldP spid="18" grpId="0"/>
      <p:bldP spid="20" grpId="0"/>
      <p:bldP spid="25" grpId="0"/>
      <p:bldP spid="26" grpId="0" animBg="1"/>
      <p:bldP spid="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5" name="Text Box 1035"/>
          <p:cNvSpPr txBox="1">
            <a:spLocks noChangeArrowheads="1"/>
          </p:cNvSpPr>
          <p:nvPr/>
        </p:nvSpPr>
        <p:spPr bwMode="auto">
          <a:xfrm>
            <a:off x="466725" y="3615459"/>
            <a:ext cx="8153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sv-SE" sz="2000" dirty="0" smtClean="0"/>
              <a:t>4.	The </a:t>
            </a:r>
            <a:r>
              <a:rPr lang="sv-SE" sz="2000" dirty="0"/>
              <a:t>sum of the squares of the dimensionality of all the </a:t>
            </a:r>
            <a:r>
              <a:rPr lang="sv-SE" sz="2000" dirty="0" smtClean="0"/>
              <a:t>irreducible </a:t>
            </a:r>
            <a:r>
              <a:rPr lang="sv-SE" sz="2000" dirty="0"/>
              <a:t>representations is equal to the order of the </a:t>
            </a:r>
            <a:r>
              <a:rPr lang="sv-SE" sz="2000" dirty="0" smtClean="0"/>
              <a:t>group.</a:t>
            </a:r>
            <a:endParaRPr lang="sv-SE" sz="2000" dirty="0"/>
          </a:p>
        </p:txBody>
      </p:sp>
      <p:sp>
        <p:nvSpPr>
          <p:cNvPr id="26636" name="Text Box 1036"/>
          <p:cNvSpPr txBox="1">
            <a:spLocks noChangeArrowheads="1"/>
          </p:cNvSpPr>
          <p:nvPr/>
        </p:nvSpPr>
        <p:spPr bwMode="auto">
          <a:xfrm>
            <a:off x="466725" y="4479508"/>
            <a:ext cx="82454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sv-SE" sz="2000" dirty="0" smtClean="0"/>
              <a:t>5.	 The sum of the squares of the characters multiplied by the number of operations in the class equals the order of the group. </a:t>
            </a:r>
            <a:endParaRPr lang="sv-SE" dirty="0"/>
          </a:p>
        </p:txBody>
      </p:sp>
      <p:sp>
        <p:nvSpPr>
          <p:cNvPr id="26638" name="Text Box 1038"/>
          <p:cNvSpPr txBox="1">
            <a:spLocks noChangeArrowheads="1"/>
          </p:cNvSpPr>
          <p:nvPr/>
        </p:nvSpPr>
        <p:spPr bwMode="auto">
          <a:xfrm>
            <a:off x="466725" y="5331417"/>
            <a:ext cx="82454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sv-SE" sz="2000" dirty="0" smtClean="0"/>
              <a:t>6.	The </a:t>
            </a:r>
            <a:r>
              <a:rPr lang="sv-SE" sz="2000" dirty="0"/>
              <a:t>sum of the products of the corresponding characters of any two different irreducible representations of the same group is zero.</a:t>
            </a:r>
          </a:p>
        </p:txBody>
      </p:sp>
      <p:sp>
        <p:nvSpPr>
          <p:cNvPr id="26639" name="Text Box 1039"/>
          <p:cNvSpPr txBox="1">
            <a:spLocks noChangeArrowheads="1"/>
          </p:cNvSpPr>
          <p:nvPr/>
        </p:nvSpPr>
        <p:spPr bwMode="auto">
          <a:xfrm>
            <a:off x="466725" y="1025071"/>
            <a:ext cx="81692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sv-SE" sz="2000" dirty="0" smtClean="0"/>
              <a:t>1.	The </a:t>
            </a:r>
            <a:r>
              <a:rPr lang="sv-SE" sz="2000" dirty="0"/>
              <a:t>characters of all matrices belonging to the operations in the same class are identical in a given irreducible representation.</a:t>
            </a:r>
          </a:p>
        </p:txBody>
      </p:sp>
      <p:sp>
        <p:nvSpPr>
          <p:cNvPr id="26640" name="Text Box 1040"/>
          <p:cNvSpPr txBox="1">
            <a:spLocks noChangeArrowheads="1"/>
          </p:cNvSpPr>
          <p:nvPr/>
        </p:nvSpPr>
        <p:spPr bwMode="auto">
          <a:xfrm>
            <a:off x="470946" y="1882807"/>
            <a:ext cx="80696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sv-SE" sz="2000" dirty="0" smtClean="0"/>
              <a:t>2.	The </a:t>
            </a:r>
            <a:r>
              <a:rPr lang="sv-SE" sz="2000" dirty="0"/>
              <a:t>number of irreducible representations in a group is equal to the number of classes of that group.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3342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Properties of the Character Table</a:t>
            </a:r>
            <a:endParaRPr lang="en-US" sz="4000" dirty="0"/>
          </a:p>
        </p:txBody>
      </p:sp>
      <p:sp>
        <p:nvSpPr>
          <p:cNvPr id="8" name="Text Box 1040"/>
          <p:cNvSpPr txBox="1">
            <a:spLocks noChangeArrowheads="1"/>
          </p:cNvSpPr>
          <p:nvPr/>
        </p:nvSpPr>
        <p:spPr bwMode="auto">
          <a:xfrm>
            <a:off x="466343" y="2744832"/>
            <a:ext cx="80696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sv-SE" sz="2000" dirty="0" smtClean="0"/>
              <a:t>3.	There is always a totally symmetric representation for any group. </a:t>
            </a:r>
            <a:endParaRPr lang="sv-SE" sz="2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79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Example Table</a:t>
            </a:r>
            <a:endParaRPr lang="en-US" sz="4000" dirty="0"/>
          </a:p>
        </p:txBody>
      </p:sp>
      <p:sp>
        <p:nvSpPr>
          <p:cNvPr id="4" name="Text Box 1035"/>
          <p:cNvSpPr txBox="1">
            <a:spLocks noChangeArrowheads="1"/>
          </p:cNvSpPr>
          <p:nvPr/>
        </p:nvSpPr>
        <p:spPr bwMode="auto">
          <a:xfrm>
            <a:off x="278043" y="3542889"/>
            <a:ext cx="426697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sv-SE" sz="2000" dirty="0" smtClean="0"/>
              <a:t>4.	 The sum of the squares under E = order of the group.</a:t>
            </a:r>
            <a:endParaRPr lang="sv-SE" sz="2000" dirty="0"/>
          </a:p>
        </p:txBody>
      </p:sp>
      <p:sp>
        <p:nvSpPr>
          <p:cNvPr id="5" name="Text Box 1036"/>
          <p:cNvSpPr txBox="1">
            <a:spLocks noChangeArrowheads="1"/>
          </p:cNvSpPr>
          <p:nvPr/>
        </p:nvSpPr>
        <p:spPr bwMode="auto">
          <a:xfrm>
            <a:off x="278043" y="4406938"/>
            <a:ext cx="41243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sv-SE" sz="2000" dirty="0" smtClean="0"/>
              <a:t>5.	 The sum of the squares x # of operations = order of the group. </a:t>
            </a:r>
            <a:endParaRPr lang="sv-SE" sz="2000" dirty="0"/>
          </a:p>
        </p:txBody>
      </p:sp>
      <p:sp>
        <p:nvSpPr>
          <p:cNvPr id="6" name="Text Box 1038"/>
          <p:cNvSpPr txBox="1">
            <a:spLocks noChangeArrowheads="1"/>
          </p:cNvSpPr>
          <p:nvPr/>
        </p:nvSpPr>
        <p:spPr bwMode="auto">
          <a:xfrm>
            <a:off x="278043" y="5258847"/>
            <a:ext cx="41243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sv-SE" sz="2000" dirty="0" smtClean="0"/>
              <a:t>6.	 Irreducible reps are orthoganal </a:t>
            </a:r>
            <a:r>
              <a:rPr lang="sv-SE" sz="2000" dirty="0" smtClean="0">
                <a:latin typeface="Symbol" pitchFamily="18" charset="2"/>
              </a:rPr>
              <a:t>S</a:t>
            </a:r>
            <a:r>
              <a:rPr lang="sv-SE" sz="2000" dirty="0" smtClean="0"/>
              <a:t>(</a:t>
            </a:r>
            <a:r>
              <a:rPr lang="sv-SE" sz="2000" dirty="0" smtClean="0">
                <a:latin typeface="Symbol" pitchFamily="18" charset="2"/>
              </a:rPr>
              <a:t>G</a:t>
            </a:r>
            <a:r>
              <a:rPr lang="sv-SE" sz="2000" baseline="-25000" dirty="0" smtClean="0"/>
              <a:t>1</a:t>
            </a:r>
            <a:r>
              <a:rPr lang="sv-SE" sz="2000" dirty="0" smtClean="0"/>
              <a:t> x </a:t>
            </a:r>
            <a:r>
              <a:rPr lang="sv-SE" sz="2000" dirty="0" smtClean="0">
                <a:latin typeface="Symbol" pitchFamily="18" charset="2"/>
              </a:rPr>
              <a:t>G</a:t>
            </a:r>
            <a:r>
              <a:rPr lang="sv-SE" sz="2000" baseline="-25000" dirty="0" smtClean="0"/>
              <a:t>2</a:t>
            </a:r>
            <a:r>
              <a:rPr lang="sv-SE" sz="2000" dirty="0" smtClean="0"/>
              <a:t> x opperation) = 0</a:t>
            </a:r>
            <a:endParaRPr lang="sv-SE" sz="2000" dirty="0"/>
          </a:p>
        </p:txBody>
      </p:sp>
      <p:sp>
        <p:nvSpPr>
          <p:cNvPr id="7" name="Text Box 1039"/>
          <p:cNvSpPr txBox="1">
            <a:spLocks noChangeArrowheads="1"/>
          </p:cNvSpPr>
          <p:nvPr/>
        </p:nvSpPr>
        <p:spPr bwMode="auto">
          <a:xfrm>
            <a:off x="278043" y="952501"/>
            <a:ext cx="40862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sv-SE" sz="2000" dirty="0" smtClean="0"/>
              <a:t>1.	Classes are grouped.</a:t>
            </a:r>
            <a:endParaRPr lang="sv-SE" sz="2000" dirty="0"/>
          </a:p>
        </p:txBody>
      </p:sp>
      <p:sp>
        <p:nvSpPr>
          <p:cNvPr id="8" name="Text Box 1040"/>
          <p:cNvSpPr txBox="1">
            <a:spLocks noChangeArrowheads="1"/>
          </p:cNvSpPr>
          <p:nvPr/>
        </p:nvSpPr>
        <p:spPr bwMode="auto">
          <a:xfrm>
            <a:off x="282265" y="1810237"/>
            <a:ext cx="40363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sv-SE" sz="2000" dirty="0" smtClean="0"/>
              <a:t>2.	The table is square.</a:t>
            </a:r>
            <a:endParaRPr lang="sv-SE" sz="2000" dirty="0"/>
          </a:p>
        </p:txBody>
      </p:sp>
      <p:sp>
        <p:nvSpPr>
          <p:cNvPr id="9" name="Text Box 1040"/>
          <p:cNvSpPr txBox="1">
            <a:spLocks noChangeArrowheads="1"/>
          </p:cNvSpPr>
          <p:nvPr/>
        </p:nvSpPr>
        <p:spPr bwMode="auto">
          <a:xfrm>
            <a:off x="277662" y="2672262"/>
            <a:ext cx="48023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sv-SE" sz="2000" dirty="0" smtClean="0"/>
              <a:t>3.	There is always a </a:t>
            </a:r>
            <a:r>
              <a:rPr lang="sv-SE" sz="2000" dirty="0" smtClean="0">
                <a:latin typeface="Symbol" pitchFamily="18" charset="2"/>
              </a:rPr>
              <a:t>G</a:t>
            </a:r>
            <a:r>
              <a:rPr lang="sv-SE" sz="2000" dirty="0" smtClean="0"/>
              <a:t> = 1 representation.</a:t>
            </a:r>
            <a:endParaRPr lang="sv-SE" sz="2000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1432" y="1627476"/>
            <a:ext cx="2874282" cy="157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22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9232" y="3750120"/>
            <a:ext cx="4366078" cy="2953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4630572" y="3302390"/>
            <a:ext cx="585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D</a:t>
            </a:r>
            <a:r>
              <a:rPr lang="en-US" sz="2400" baseline="-25000" dirty="0" smtClean="0"/>
              <a:t>4h</a:t>
            </a:r>
            <a:endParaRPr lang="en-US" sz="24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6" name="Picture 2" descr="http://www.heroscapers.com/community/gallery/files/1/van_nessing___master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0342" y="2134735"/>
            <a:ext cx="4136574" cy="392589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44" y="1426032"/>
            <a:ext cx="8229600" cy="5257800"/>
          </a:xfrm>
        </p:spPr>
        <p:txBody>
          <a:bodyPr/>
          <a:lstStyle/>
          <a:p>
            <a:r>
              <a:rPr lang="en-US" dirty="0" smtClean="0"/>
              <a:t>Open an inorganic text book or </a:t>
            </a:r>
            <a:r>
              <a:rPr lang="en-US" dirty="0" err="1" smtClean="0"/>
              <a:t>google</a:t>
            </a:r>
            <a:endParaRPr lang="en-US" dirty="0" smtClean="0"/>
          </a:p>
          <a:p>
            <a:pPr lvl="1"/>
            <a:r>
              <a:rPr lang="en-US" dirty="0" smtClean="0"/>
              <a:t>Easy Mode</a:t>
            </a:r>
          </a:p>
          <a:p>
            <a:endParaRPr lang="en-US" dirty="0" smtClean="0"/>
          </a:p>
          <a:p>
            <a:r>
              <a:rPr lang="en-US" dirty="0" smtClean="0"/>
              <a:t>From the rules/inspection</a:t>
            </a:r>
          </a:p>
          <a:p>
            <a:pPr lvl="1"/>
            <a:r>
              <a:rPr lang="en-US" dirty="0" smtClean="0"/>
              <a:t>Heroic Mode</a:t>
            </a:r>
          </a:p>
          <a:p>
            <a:endParaRPr lang="en-US" dirty="0" smtClean="0"/>
          </a:p>
          <a:p>
            <a:r>
              <a:rPr lang="en-US" dirty="0" smtClean="0"/>
              <a:t>From matrix math</a:t>
            </a:r>
          </a:p>
          <a:p>
            <a:pPr lvl="1"/>
            <a:r>
              <a:rPr lang="en-US" dirty="0" smtClean="0"/>
              <a:t>Legendary Mode</a:t>
            </a:r>
            <a:endParaRPr lang="en-US" dirty="0"/>
          </a:p>
        </p:txBody>
      </p:sp>
      <p:sp>
        <p:nvSpPr>
          <p:cNvPr id="6" name="Title 13"/>
          <p:cNvSpPr txBox="1">
            <a:spLocks/>
          </p:cNvSpPr>
          <p:nvPr/>
        </p:nvSpPr>
        <p:spPr>
          <a:xfrm>
            <a:off x="457200" y="334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Derive the character table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0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Character Table</a:t>
            </a:r>
            <a:endParaRPr lang="en-US" sz="4000" u="sng" dirty="0"/>
          </a:p>
        </p:txBody>
      </p:sp>
      <p:sp>
        <p:nvSpPr>
          <p:cNvPr id="9" name="Rectangle 8"/>
          <p:cNvSpPr/>
          <p:nvPr/>
        </p:nvSpPr>
        <p:spPr>
          <a:xfrm>
            <a:off x="633005" y="877987"/>
            <a:ext cx="78322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Two-dimensional table compose of elements and irreducible representations of a point group.</a:t>
            </a:r>
            <a:endParaRPr lang="en-US" sz="20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536" y="1855304"/>
            <a:ext cx="4017039" cy="115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50" name="Picture 2" descr="http://www.jce.divched.org/jcedlib/qbank/collection/conceptests/image5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6516" y="1593225"/>
            <a:ext cx="4276725" cy="1543051"/>
          </a:xfrm>
          <a:prstGeom prst="rect">
            <a:avLst/>
          </a:prstGeom>
          <a:noFill/>
        </p:spPr>
      </p:pic>
      <p:pic>
        <p:nvPicPr>
          <p:cNvPr id="181252" name="Picture 4" descr="http://131.104.156.23/Lectures/CHEM_207/Character%20tables/gt_D5h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9334" y="3285874"/>
            <a:ext cx="5550407" cy="1372919"/>
          </a:xfrm>
          <a:prstGeom prst="rect">
            <a:avLst/>
          </a:prstGeom>
          <a:noFill/>
        </p:spPr>
      </p:pic>
      <p:pic>
        <p:nvPicPr>
          <p:cNvPr id="1812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784" y="5008138"/>
            <a:ext cx="3231575" cy="143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55" name="Picture 7" descr="http://elfweb.mine.nu/Me/CV/Projects/incl/Struct/img197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54538" y="5228260"/>
            <a:ext cx="4124325" cy="1057276"/>
          </a:xfrm>
          <a:prstGeom prst="rect">
            <a:avLst/>
          </a:prstGeom>
          <a:noFill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From the Rules: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</a:t>
            </a:r>
            <a:r>
              <a:rPr kumimoji="0" lang="en-US" sz="4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2v</a:t>
            </a:r>
            <a:endParaRPr kumimoji="0" lang="en-US" sz="40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 Box 1039"/>
          <p:cNvSpPr txBox="1">
            <a:spLocks noChangeArrowheads="1"/>
          </p:cNvSpPr>
          <p:nvPr/>
        </p:nvSpPr>
        <p:spPr bwMode="auto">
          <a:xfrm>
            <a:off x="278043" y="1155697"/>
            <a:ext cx="40862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sv-SE" sz="2000" dirty="0" smtClean="0"/>
              <a:t>Classes are grouped.</a:t>
            </a:r>
          </a:p>
          <a:p>
            <a:pPr marL="914400" lvl="1" indent="-457200"/>
            <a:r>
              <a:rPr lang="sv-SE" sz="2000" dirty="0" smtClean="0">
                <a:solidFill>
                  <a:srgbClr val="FF0000"/>
                </a:solidFill>
              </a:rPr>
              <a:t>	-no groups for C</a:t>
            </a:r>
            <a:r>
              <a:rPr lang="sv-SE" sz="2000" baseline="-25000" dirty="0" smtClean="0">
                <a:solidFill>
                  <a:srgbClr val="FF0000"/>
                </a:solidFill>
              </a:rPr>
              <a:t>2v</a:t>
            </a:r>
            <a:endParaRPr lang="sv-SE" sz="2000" baseline="-250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67201" y="1164138"/>
            <a:ext cx="29679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/>
              <a:t>Operations: </a:t>
            </a:r>
            <a:r>
              <a:rPr lang="en-US" sz="2400" dirty="0" smtClean="0"/>
              <a:t>E, C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</a:t>
            </a:r>
            <a:r>
              <a:rPr lang="el-GR" sz="2400" dirty="0" smtClean="0"/>
              <a:t>σ, σ'</a:t>
            </a:r>
            <a:endParaRPr lang="en-US" sz="2400" dirty="0"/>
          </a:p>
        </p:txBody>
      </p:sp>
      <p:pic>
        <p:nvPicPr>
          <p:cNvPr id="211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2031" y="2213428"/>
            <a:ext cx="3074307" cy="396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From the Rules: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</a:t>
            </a:r>
            <a:r>
              <a:rPr kumimoji="0" lang="en-US" sz="4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2v</a:t>
            </a:r>
            <a:endParaRPr kumimoji="0" lang="en-US" sz="40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 Box 1035"/>
          <p:cNvSpPr txBox="1">
            <a:spLocks noChangeArrowheads="1"/>
          </p:cNvSpPr>
          <p:nvPr/>
        </p:nvSpPr>
        <p:spPr bwMode="auto">
          <a:xfrm>
            <a:off x="278043" y="3746085"/>
            <a:ext cx="426697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AutoNum type="arabicPeriod" startAt="4"/>
            </a:pPr>
            <a:r>
              <a:rPr lang="sv-SE" sz="2000" dirty="0" smtClean="0"/>
              <a:t>The sum of the squares under E = order of the group.</a:t>
            </a:r>
            <a:endParaRPr lang="sv-SE" sz="2000" dirty="0"/>
          </a:p>
          <a:p>
            <a:pPr marL="914400" lvl="1" indent="-457200"/>
            <a:r>
              <a:rPr lang="sv-SE" sz="2000" dirty="0" smtClean="0"/>
              <a:t>	</a:t>
            </a:r>
            <a:r>
              <a:rPr lang="sv-SE" sz="2000" dirty="0" smtClean="0">
                <a:solidFill>
                  <a:srgbClr val="FF0000"/>
                </a:solidFill>
              </a:rPr>
              <a:t>- Algebra</a:t>
            </a:r>
          </a:p>
        </p:txBody>
      </p:sp>
      <p:sp>
        <p:nvSpPr>
          <p:cNvPr id="7" name="Text Box 1039"/>
          <p:cNvSpPr txBox="1">
            <a:spLocks noChangeArrowheads="1"/>
          </p:cNvSpPr>
          <p:nvPr/>
        </p:nvSpPr>
        <p:spPr bwMode="auto">
          <a:xfrm>
            <a:off x="278043" y="1155697"/>
            <a:ext cx="40862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sv-SE" sz="2000" dirty="0" smtClean="0"/>
              <a:t>Classes are grouped.</a:t>
            </a:r>
          </a:p>
          <a:p>
            <a:pPr marL="914400" lvl="1" indent="-457200"/>
            <a:r>
              <a:rPr lang="sv-SE" sz="2000" dirty="0" smtClean="0">
                <a:solidFill>
                  <a:srgbClr val="FF0000"/>
                </a:solidFill>
              </a:rPr>
              <a:t>	-no groups for C</a:t>
            </a:r>
            <a:r>
              <a:rPr lang="sv-SE" sz="2000" baseline="-25000" dirty="0" smtClean="0">
                <a:solidFill>
                  <a:srgbClr val="FF0000"/>
                </a:solidFill>
              </a:rPr>
              <a:t>2v</a:t>
            </a:r>
            <a:endParaRPr lang="sv-SE" sz="2000" baseline="-25000" dirty="0">
              <a:solidFill>
                <a:srgbClr val="FF0000"/>
              </a:solidFill>
            </a:endParaRPr>
          </a:p>
        </p:txBody>
      </p:sp>
      <p:sp>
        <p:nvSpPr>
          <p:cNvPr id="8" name="Text Box 1040"/>
          <p:cNvSpPr txBox="1">
            <a:spLocks noChangeArrowheads="1"/>
          </p:cNvSpPr>
          <p:nvPr/>
        </p:nvSpPr>
        <p:spPr bwMode="auto">
          <a:xfrm>
            <a:off x="282265" y="2013433"/>
            <a:ext cx="403638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AutoNum type="arabicPeriod" startAt="2"/>
            </a:pPr>
            <a:r>
              <a:rPr lang="sv-SE" sz="2000" dirty="0" smtClean="0"/>
              <a:t>The table is square.</a:t>
            </a:r>
          </a:p>
          <a:p>
            <a:pPr marL="914400" lvl="1" indent="-457200"/>
            <a:r>
              <a:rPr lang="sv-SE" sz="2000" dirty="0" smtClean="0"/>
              <a:t>	</a:t>
            </a:r>
            <a:r>
              <a:rPr lang="sv-SE" sz="2000" dirty="0" smtClean="0">
                <a:solidFill>
                  <a:srgbClr val="FF0000"/>
                </a:solidFill>
              </a:rPr>
              <a:t>-4 x 4 table</a:t>
            </a:r>
            <a:endParaRPr lang="sv-SE" sz="2000" baseline="-25000" dirty="0" smtClean="0">
              <a:solidFill>
                <a:srgbClr val="FF0000"/>
              </a:solidFill>
            </a:endParaRPr>
          </a:p>
          <a:p>
            <a:pPr marL="914400" lvl="1" indent="-457200"/>
            <a:endParaRPr lang="sv-SE" sz="2000" dirty="0"/>
          </a:p>
        </p:txBody>
      </p:sp>
      <p:sp>
        <p:nvSpPr>
          <p:cNvPr id="9" name="Text Box 1040"/>
          <p:cNvSpPr txBox="1">
            <a:spLocks noChangeArrowheads="1"/>
          </p:cNvSpPr>
          <p:nvPr/>
        </p:nvSpPr>
        <p:spPr bwMode="auto">
          <a:xfrm>
            <a:off x="277662" y="2875458"/>
            <a:ext cx="48023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AutoNum type="arabicPeriod" startAt="3"/>
            </a:pPr>
            <a:r>
              <a:rPr lang="sv-SE" sz="2000" dirty="0" smtClean="0"/>
              <a:t>There is always a </a:t>
            </a:r>
            <a:r>
              <a:rPr lang="sv-SE" sz="2000" dirty="0" smtClean="0">
                <a:latin typeface="Symbol" pitchFamily="18" charset="2"/>
              </a:rPr>
              <a:t>G</a:t>
            </a:r>
            <a:r>
              <a:rPr lang="sv-SE" sz="2000" dirty="0" smtClean="0"/>
              <a:t> = 1 representation.</a:t>
            </a:r>
          </a:p>
          <a:p>
            <a:pPr marL="914400" lvl="1" indent="-457200"/>
            <a:r>
              <a:rPr lang="sv-SE" sz="2000" dirty="0" smtClean="0">
                <a:solidFill>
                  <a:srgbClr val="FF0000"/>
                </a:solidFill>
              </a:rPr>
              <a:t>	-Easiest step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67201" y="1164138"/>
            <a:ext cx="29679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/>
              <a:t>Operations: </a:t>
            </a:r>
            <a:r>
              <a:rPr lang="en-US" sz="2400" dirty="0" smtClean="0"/>
              <a:t>E, C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</a:t>
            </a:r>
            <a:r>
              <a:rPr lang="el-GR" sz="2400" dirty="0" smtClean="0"/>
              <a:t>σ, σ'</a:t>
            </a:r>
            <a:endParaRPr lang="en-US" sz="2400" dirty="0"/>
          </a:p>
        </p:txBody>
      </p:sp>
      <p:pic>
        <p:nvPicPr>
          <p:cNvPr id="211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2031" y="2213428"/>
            <a:ext cx="3074307" cy="396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8203" y="2197327"/>
            <a:ext cx="3102655" cy="220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5374553" y="2649249"/>
            <a:ext cx="48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Symbol" pitchFamily="18" charset="2"/>
              </a:rPr>
              <a:t>G </a:t>
            </a:r>
            <a:r>
              <a:rPr lang="el-GR" sz="1400" dirty="0" smtClean="0">
                <a:latin typeface="Arial"/>
              </a:rPr>
              <a:t>1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381813" y="3077415"/>
            <a:ext cx="48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Symbol" pitchFamily="18" charset="2"/>
              </a:rPr>
              <a:t>G </a:t>
            </a:r>
            <a:r>
              <a:rPr lang="en-US" sz="1400" dirty="0" smtClean="0">
                <a:latin typeface="Arial"/>
              </a:rPr>
              <a:t>2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374559" y="3534609"/>
            <a:ext cx="48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Symbol" pitchFamily="18" charset="2"/>
              </a:rPr>
              <a:t>G </a:t>
            </a:r>
            <a:r>
              <a:rPr lang="en-US" sz="1400" dirty="0" smtClean="0">
                <a:latin typeface="Arial"/>
              </a:rPr>
              <a:t>3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381819" y="3991803"/>
            <a:ext cx="48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Symbol" pitchFamily="18" charset="2"/>
              </a:rPr>
              <a:t>G </a:t>
            </a:r>
            <a:r>
              <a:rPr lang="en-US" sz="1400" dirty="0" smtClean="0">
                <a:latin typeface="Arial"/>
              </a:rPr>
              <a:t>4</a:t>
            </a:r>
            <a:endParaRPr lang="en-US" dirty="0"/>
          </a:p>
        </p:txBody>
      </p:sp>
      <p:pic>
        <p:nvPicPr>
          <p:cNvPr id="2344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9487" y="2713945"/>
            <a:ext cx="2170113" cy="276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7093439" y="1798175"/>
            <a:ext cx="2050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rgbClr val="0000FF"/>
                </a:solidFill>
              </a:rPr>
              <a:t>h = 1 + 1 + 1 + 1 = </a:t>
            </a:r>
            <a:r>
              <a:rPr lang="sv-SE" b="1" dirty="0" smtClean="0">
                <a:solidFill>
                  <a:srgbClr val="0000FF"/>
                </a:solidFill>
              </a:rPr>
              <a:t>4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08912" y="3062515"/>
            <a:ext cx="595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8000"/>
                </a:solidFill>
              </a:rPr>
              <a:t>d</a:t>
            </a:r>
            <a:r>
              <a:rPr lang="en-US" sz="2000" i="1" baseline="-25000" dirty="0" smtClean="0">
                <a:solidFill>
                  <a:srgbClr val="008000"/>
                </a:solidFill>
              </a:rPr>
              <a:t>2</a:t>
            </a:r>
            <a:endParaRPr lang="en-US" sz="2000" i="1" baseline="-25000" dirty="0">
              <a:solidFill>
                <a:srgbClr val="008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01656" y="3534230"/>
            <a:ext cx="595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8000"/>
                </a:solidFill>
              </a:rPr>
              <a:t>d</a:t>
            </a:r>
            <a:r>
              <a:rPr lang="en-US" sz="2000" i="1" baseline="-25000" dirty="0" smtClean="0">
                <a:solidFill>
                  <a:srgbClr val="008000"/>
                </a:solidFill>
              </a:rPr>
              <a:t>3</a:t>
            </a:r>
            <a:endParaRPr lang="en-US" sz="2000" i="1" baseline="-25000" dirty="0">
              <a:solidFill>
                <a:srgbClr val="008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03016" y="4020455"/>
            <a:ext cx="595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8000"/>
                </a:solidFill>
              </a:rPr>
              <a:t>d</a:t>
            </a:r>
            <a:r>
              <a:rPr lang="en-US" sz="2000" i="1" baseline="-25000" dirty="0" smtClean="0">
                <a:solidFill>
                  <a:srgbClr val="008000"/>
                </a:solidFill>
              </a:rPr>
              <a:t>4</a:t>
            </a:r>
            <a:endParaRPr lang="en-US" sz="2000" i="1" baseline="-25000" dirty="0">
              <a:solidFill>
                <a:srgbClr val="008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54167" y="4693309"/>
            <a:ext cx="36721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(</a:t>
            </a:r>
            <a:r>
              <a:rPr lang="en-US" sz="2400" i="1" dirty="0" smtClean="0">
                <a:solidFill>
                  <a:srgbClr val="008000"/>
                </a:solidFill>
              </a:rPr>
              <a:t>1</a:t>
            </a:r>
            <a:r>
              <a:rPr lang="en-US" sz="2400" dirty="0" smtClean="0"/>
              <a:t>)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+ </a:t>
            </a:r>
            <a:r>
              <a:rPr lang="en-US" sz="2400" i="1" dirty="0" smtClean="0">
                <a:solidFill>
                  <a:srgbClr val="008000"/>
                </a:solidFill>
              </a:rPr>
              <a:t>d</a:t>
            </a:r>
            <a:r>
              <a:rPr lang="en-US" sz="2400" i="1" baseline="-25000" dirty="0" smtClean="0">
                <a:solidFill>
                  <a:srgbClr val="008000"/>
                </a:solidFill>
              </a:rPr>
              <a:t>2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+ </a:t>
            </a:r>
            <a:r>
              <a:rPr lang="en-US" sz="2400" i="1" dirty="0" smtClean="0">
                <a:solidFill>
                  <a:srgbClr val="008000"/>
                </a:solidFill>
              </a:rPr>
              <a:t>d</a:t>
            </a:r>
            <a:r>
              <a:rPr lang="en-US" sz="2400" i="1" baseline="-25000" dirty="0" smtClean="0">
                <a:solidFill>
                  <a:srgbClr val="008000"/>
                </a:solidFill>
              </a:rPr>
              <a:t>3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+ </a:t>
            </a:r>
            <a:r>
              <a:rPr lang="en-US" sz="2400" i="1" dirty="0" smtClean="0">
                <a:solidFill>
                  <a:srgbClr val="008000"/>
                </a:solidFill>
              </a:rPr>
              <a:t>d</a:t>
            </a:r>
            <a:r>
              <a:rPr lang="en-US" sz="2400" i="1" baseline="-25000" dirty="0" smtClean="0">
                <a:solidFill>
                  <a:srgbClr val="008000"/>
                </a:solidFill>
              </a:rPr>
              <a:t>4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= </a:t>
            </a:r>
            <a:r>
              <a:rPr lang="en-US" sz="2400" dirty="0" smtClean="0">
                <a:solidFill>
                  <a:srgbClr val="0000FF"/>
                </a:solidFill>
              </a:rPr>
              <a:t>h</a:t>
            </a:r>
            <a:r>
              <a:rPr lang="en-US" sz="2400" dirty="0" smtClean="0"/>
              <a:t> = </a:t>
            </a:r>
            <a:r>
              <a:rPr lang="en-US" sz="2400" dirty="0" smtClean="0">
                <a:solidFill>
                  <a:srgbClr val="0000FF"/>
                </a:solidFill>
              </a:rPr>
              <a:t>4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88932" y="5266624"/>
            <a:ext cx="29457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solidFill>
                  <a:srgbClr val="008000"/>
                </a:solidFill>
              </a:rPr>
              <a:t>d</a:t>
            </a:r>
            <a:r>
              <a:rPr lang="en-US" sz="2400" i="1" baseline="-25000" dirty="0" smtClean="0">
                <a:solidFill>
                  <a:srgbClr val="008000"/>
                </a:solidFill>
              </a:rPr>
              <a:t>2</a:t>
            </a:r>
            <a:r>
              <a:rPr lang="en-US" sz="2400" dirty="0" smtClean="0"/>
              <a:t> = </a:t>
            </a:r>
            <a:r>
              <a:rPr lang="en-US" sz="2400" i="1" dirty="0" smtClean="0">
                <a:solidFill>
                  <a:srgbClr val="008000"/>
                </a:solidFill>
              </a:rPr>
              <a:t>d</a:t>
            </a:r>
            <a:r>
              <a:rPr lang="en-US" sz="2400" i="1" baseline="-25000" dirty="0" smtClean="0">
                <a:solidFill>
                  <a:srgbClr val="008000"/>
                </a:solidFill>
              </a:rPr>
              <a:t>3</a:t>
            </a:r>
            <a:r>
              <a:rPr lang="en-US" sz="2400" dirty="0" smtClean="0"/>
              <a:t> = </a:t>
            </a:r>
            <a:r>
              <a:rPr lang="en-US" sz="2400" i="1" dirty="0" smtClean="0">
                <a:solidFill>
                  <a:srgbClr val="008000"/>
                </a:solidFill>
              </a:rPr>
              <a:t>d</a:t>
            </a:r>
            <a:r>
              <a:rPr lang="en-US" sz="2400" i="1" baseline="-25000" dirty="0" smtClean="0">
                <a:solidFill>
                  <a:srgbClr val="008000"/>
                </a:solidFill>
              </a:rPr>
              <a:t>4</a:t>
            </a:r>
            <a:r>
              <a:rPr lang="en-US" sz="2400" dirty="0" smtClean="0"/>
              <a:t> = 1  or -1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6502850" y="5798916"/>
            <a:ext cx="2523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Under E always positive.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From the Rules: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</a:t>
            </a:r>
            <a:r>
              <a:rPr kumimoji="0" lang="en-US" sz="4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2v</a:t>
            </a:r>
            <a:endParaRPr kumimoji="0" lang="en-US" sz="40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 Box 1035"/>
          <p:cNvSpPr txBox="1">
            <a:spLocks noChangeArrowheads="1"/>
          </p:cNvSpPr>
          <p:nvPr/>
        </p:nvSpPr>
        <p:spPr bwMode="auto">
          <a:xfrm>
            <a:off x="278043" y="3746085"/>
            <a:ext cx="426697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AutoNum type="arabicPeriod" startAt="4"/>
            </a:pPr>
            <a:r>
              <a:rPr lang="sv-SE" sz="2000" dirty="0" smtClean="0"/>
              <a:t>The sum of the squares under E = order of the group.</a:t>
            </a:r>
            <a:endParaRPr lang="sv-SE" sz="2000" dirty="0"/>
          </a:p>
          <a:p>
            <a:pPr marL="914400" lvl="1" indent="-457200"/>
            <a:r>
              <a:rPr lang="sv-SE" sz="2000" dirty="0" smtClean="0"/>
              <a:t>	</a:t>
            </a:r>
            <a:r>
              <a:rPr lang="sv-SE" sz="2000" dirty="0" smtClean="0">
                <a:solidFill>
                  <a:srgbClr val="FF0000"/>
                </a:solidFill>
              </a:rPr>
              <a:t>- Algebra</a:t>
            </a:r>
          </a:p>
        </p:txBody>
      </p:sp>
      <p:sp>
        <p:nvSpPr>
          <p:cNvPr id="5" name="Text Box 1036"/>
          <p:cNvSpPr txBox="1">
            <a:spLocks noChangeArrowheads="1"/>
          </p:cNvSpPr>
          <p:nvPr/>
        </p:nvSpPr>
        <p:spPr bwMode="auto">
          <a:xfrm>
            <a:off x="278043" y="4871386"/>
            <a:ext cx="427944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AutoNum type="arabicPeriod" startAt="5"/>
            </a:pPr>
            <a:r>
              <a:rPr lang="sv-SE" sz="2000" dirty="0" smtClean="0"/>
              <a:t>The sum of the squares times # of operations = order of the group. </a:t>
            </a:r>
          </a:p>
          <a:p>
            <a:pPr lvl="1" indent="-457200"/>
            <a:r>
              <a:rPr lang="sv-SE" sz="2000" dirty="0" smtClean="0"/>
              <a:t>		</a:t>
            </a:r>
            <a:r>
              <a:rPr lang="sv-SE" sz="2000" dirty="0" smtClean="0">
                <a:solidFill>
                  <a:srgbClr val="FF0000"/>
                </a:solidFill>
              </a:rPr>
              <a:t>- Algebra</a:t>
            </a:r>
          </a:p>
          <a:p>
            <a:pPr marL="457200" indent="-457200"/>
            <a:endParaRPr lang="sv-SE" sz="2000" dirty="0"/>
          </a:p>
        </p:txBody>
      </p:sp>
      <p:sp>
        <p:nvSpPr>
          <p:cNvPr id="7" name="Text Box 1039"/>
          <p:cNvSpPr txBox="1">
            <a:spLocks noChangeArrowheads="1"/>
          </p:cNvSpPr>
          <p:nvPr/>
        </p:nvSpPr>
        <p:spPr bwMode="auto">
          <a:xfrm>
            <a:off x="278043" y="1155697"/>
            <a:ext cx="40862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sv-SE" sz="2000" dirty="0" smtClean="0"/>
              <a:t>Classes are grouped.</a:t>
            </a:r>
          </a:p>
          <a:p>
            <a:pPr marL="914400" lvl="1" indent="-457200"/>
            <a:r>
              <a:rPr lang="sv-SE" sz="2000" dirty="0" smtClean="0">
                <a:solidFill>
                  <a:srgbClr val="FF0000"/>
                </a:solidFill>
              </a:rPr>
              <a:t>	-no groups for C</a:t>
            </a:r>
            <a:r>
              <a:rPr lang="sv-SE" sz="2000" baseline="-25000" dirty="0" smtClean="0">
                <a:solidFill>
                  <a:srgbClr val="FF0000"/>
                </a:solidFill>
              </a:rPr>
              <a:t>2v</a:t>
            </a:r>
            <a:endParaRPr lang="sv-SE" sz="2000" baseline="-25000" dirty="0">
              <a:solidFill>
                <a:srgbClr val="FF0000"/>
              </a:solidFill>
            </a:endParaRPr>
          </a:p>
        </p:txBody>
      </p:sp>
      <p:sp>
        <p:nvSpPr>
          <p:cNvPr id="8" name="Text Box 1040"/>
          <p:cNvSpPr txBox="1">
            <a:spLocks noChangeArrowheads="1"/>
          </p:cNvSpPr>
          <p:nvPr/>
        </p:nvSpPr>
        <p:spPr bwMode="auto">
          <a:xfrm>
            <a:off x="282265" y="2013433"/>
            <a:ext cx="403638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AutoNum type="arabicPeriod" startAt="2"/>
            </a:pPr>
            <a:r>
              <a:rPr lang="sv-SE" sz="2000" dirty="0" smtClean="0"/>
              <a:t>The table is square.</a:t>
            </a:r>
          </a:p>
          <a:p>
            <a:pPr marL="914400" lvl="1" indent="-457200"/>
            <a:r>
              <a:rPr lang="sv-SE" sz="2000" dirty="0" smtClean="0"/>
              <a:t>	</a:t>
            </a:r>
            <a:r>
              <a:rPr lang="sv-SE" sz="2000" dirty="0" smtClean="0">
                <a:solidFill>
                  <a:srgbClr val="FF0000"/>
                </a:solidFill>
              </a:rPr>
              <a:t>-4 x 4 table</a:t>
            </a:r>
            <a:endParaRPr lang="sv-SE" sz="2000" baseline="-25000" dirty="0" smtClean="0">
              <a:solidFill>
                <a:srgbClr val="FF0000"/>
              </a:solidFill>
            </a:endParaRPr>
          </a:p>
          <a:p>
            <a:pPr marL="914400" lvl="1" indent="-457200"/>
            <a:endParaRPr lang="sv-SE" sz="2000" dirty="0"/>
          </a:p>
        </p:txBody>
      </p:sp>
      <p:sp>
        <p:nvSpPr>
          <p:cNvPr id="9" name="Text Box 1040"/>
          <p:cNvSpPr txBox="1">
            <a:spLocks noChangeArrowheads="1"/>
          </p:cNvSpPr>
          <p:nvPr/>
        </p:nvSpPr>
        <p:spPr bwMode="auto">
          <a:xfrm>
            <a:off x="277662" y="2875458"/>
            <a:ext cx="48023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AutoNum type="arabicPeriod" startAt="3"/>
            </a:pPr>
            <a:r>
              <a:rPr lang="sv-SE" sz="2000" dirty="0" smtClean="0"/>
              <a:t>There is always a </a:t>
            </a:r>
            <a:r>
              <a:rPr lang="sv-SE" sz="2000" dirty="0" smtClean="0">
                <a:latin typeface="Symbol" pitchFamily="18" charset="2"/>
              </a:rPr>
              <a:t>G</a:t>
            </a:r>
            <a:r>
              <a:rPr lang="sv-SE" sz="2000" dirty="0" smtClean="0"/>
              <a:t> = 1 representation.</a:t>
            </a:r>
          </a:p>
          <a:p>
            <a:pPr marL="914400" lvl="1" indent="-457200"/>
            <a:r>
              <a:rPr lang="sv-SE" sz="2000" dirty="0" smtClean="0">
                <a:solidFill>
                  <a:srgbClr val="FF0000"/>
                </a:solidFill>
              </a:rPr>
              <a:t>	-Easiest step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67201" y="1164138"/>
            <a:ext cx="29679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/>
              <a:t>Operations: </a:t>
            </a:r>
            <a:r>
              <a:rPr lang="en-US" sz="2400" dirty="0" smtClean="0"/>
              <a:t>E, C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</a:t>
            </a:r>
            <a:r>
              <a:rPr lang="el-GR" sz="2400" dirty="0" smtClean="0"/>
              <a:t>σ, σ'</a:t>
            </a:r>
            <a:endParaRPr lang="en-US" sz="2400" dirty="0"/>
          </a:p>
        </p:txBody>
      </p:sp>
      <p:pic>
        <p:nvPicPr>
          <p:cNvPr id="211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2031" y="2213428"/>
            <a:ext cx="3074307" cy="396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8203" y="2197327"/>
            <a:ext cx="3102655" cy="220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5374553" y="2649249"/>
            <a:ext cx="48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Symbol" pitchFamily="18" charset="2"/>
              </a:rPr>
              <a:t>G </a:t>
            </a:r>
            <a:r>
              <a:rPr lang="el-GR" sz="1400" dirty="0" smtClean="0">
                <a:latin typeface="Arial"/>
              </a:rPr>
              <a:t>1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381813" y="3077415"/>
            <a:ext cx="48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Symbol" pitchFamily="18" charset="2"/>
              </a:rPr>
              <a:t>G </a:t>
            </a:r>
            <a:r>
              <a:rPr lang="en-US" sz="1400" dirty="0" smtClean="0">
                <a:latin typeface="Arial"/>
              </a:rPr>
              <a:t>2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374559" y="3534609"/>
            <a:ext cx="48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Symbol" pitchFamily="18" charset="2"/>
              </a:rPr>
              <a:t>G </a:t>
            </a:r>
            <a:r>
              <a:rPr lang="en-US" sz="1400" dirty="0" smtClean="0">
                <a:latin typeface="Arial"/>
              </a:rPr>
              <a:t>3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381819" y="3991803"/>
            <a:ext cx="48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Symbol" pitchFamily="18" charset="2"/>
              </a:rPr>
              <a:t>G </a:t>
            </a:r>
            <a:r>
              <a:rPr lang="en-US" sz="1400" dirty="0" smtClean="0">
                <a:latin typeface="Arial"/>
              </a:rPr>
              <a:t>4</a:t>
            </a:r>
            <a:endParaRPr lang="en-US" dirty="0"/>
          </a:p>
        </p:txBody>
      </p:sp>
      <p:pic>
        <p:nvPicPr>
          <p:cNvPr id="2344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9487" y="2713945"/>
            <a:ext cx="2170113" cy="276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7093439" y="1798175"/>
            <a:ext cx="2050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rgbClr val="0000FF"/>
                </a:solidFill>
              </a:rPr>
              <a:t>h = 1 + 1 + 1 + 1 = </a:t>
            </a:r>
            <a:r>
              <a:rPr lang="sv-SE" b="1" dirty="0" smtClean="0">
                <a:solidFill>
                  <a:srgbClr val="0000FF"/>
                </a:solidFill>
              </a:rPr>
              <a:t>4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56259" y="4484959"/>
            <a:ext cx="46783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1</a:t>
            </a:r>
            <a:r>
              <a:rPr lang="en-US" sz="2400" dirty="0" smtClean="0"/>
              <a:t>(</a:t>
            </a:r>
            <a:r>
              <a:rPr lang="en-US" sz="2400" i="1" dirty="0" smtClean="0">
                <a:solidFill>
                  <a:srgbClr val="FFC000"/>
                </a:solidFill>
              </a:rPr>
              <a:t>1</a:t>
            </a:r>
            <a:r>
              <a:rPr lang="en-US" sz="2400" dirty="0" smtClean="0"/>
              <a:t>)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+ </a:t>
            </a:r>
            <a:r>
              <a:rPr lang="en-US" sz="2400" dirty="0" smtClean="0">
                <a:solidFill>
                  <a:srgbClr val="7030A0"/>
                </a:solidFill>
              </a:rPr>
              <a:t>1</a:t>
            </a:r>
            <a:r>
              <a:rPr lang="en-US" sz="2400" dirty="0" smtClean="0"/>
              <a:t>(</a:t>
            </a:r>
            <a:r>
              <a:rPr lang="en-US" sz="2400" i="1" dirty="0" smtClean="0">
                <a:solidFill>
                  <a:srgbClr val="FFC000"/>
                </a:solidFill>
              </a:rPr>
              <a:t>e</a:t>
            </a:r>
            <a:r>
              <a:rPr lang="en-US" sz="2400" i="1" baseline="-25000" dirty="0" smtClean="0">
                <a:solidFill>
                  <a:srgbClr val="FFC000"/>
                </a:solidFill>
              </a:rPr>
              <a:t>2</a:t>
            </a:r>
            <a:r>
              <a:rPr lang="en-US" sz="2400" dirty="0" smtClean="0"/>
              <a:t>)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+ </a:t>
            </a:r>
            <a:r>
              <a:rPr lang="en-US" sz="2400" dirty="0" smtClean="0">
                <a:solidFill>
                  <a:srgbClr val="7030A0"/>
                </a:solidFill>
              </a:rPr>
              <a:t>1</a:t>
            </a:r>
            <a:r>
              <a:rPr lang="en-US" sz="2400" dirty="0" smtClean="0"/>
              <a:t>(</a:t>
            </a:r>
            <a:r>
              <a:rPr lang="en-US" sz="2400" i="1" dirty="0" smtClean="0">
                <a:solidFill>
                  <a:srgbClr val="FFC000"/>
                </a:solidFill>
              </a:rPr>
              <a:t>e</a:t>
            </a:r>
            <a:r>
              <a:rPr lang="en-US" sz="2400" i="1" baseline="-25000" dirty="0" smtClean="0">
                <a:solidFill>
                  <a:srgbClr val="FFC000"/>
                </a:solidFill>
              </a:rPr>
              <a:t>3</a:t>
            </a:r>
            <a:r>
              <a:rPr lang="en-US" sz="2400" dirty="0" smtClean="0"/>
              <a:t>)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+ </a:t>
            </a:r>
            <a:r>
              <a:rPr lang="en-US" sz="2400" dirty="0" smtClean="0">
                <a:solidFill>
                  <a:srgbClr val="7030A0"/>
                </a:solidFill>
              </a:rPr>
              <a:t>1</a:t>
            </a:r>
            <a:r>
              <a:rPr lang="en-US" sz="2400" dirty="0" smtClean="0"/>
              <a:t>(</a:t>
            </a:r>
            <a:r>
              <a:rPr lang="en-US" sz="2400" i="1" dirty="0" smtClean="0">
                <a:solidFill>
                  <a:srgbClr val="FFC000"/>
                </a:solidFill>
              </a:rPr>
              <a:t>e</a:t>
            </a:r>
            <a:r>
              <a:rPr lang="en-US" sz="2400" i="1" baseline="-25000" dirty="0" smtClean="0">
                <a:solidFill>
                  <a:srgbClr val="FFC000"/>
                </a:solidFill>
              </a:rPr>
              <a:t>4</a:t>
            </a:r>
            <a:r>
              <a:rPr lang="en-US" sz="2400" dirty="0" smtClean="0"/>
              <a:t>)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= </a:t>
            </a:r>
            <a:r>
              <a:rPr lang="en-US" sz="2400" dirty="0" smtClean="0">
                <a:solidFill>
                  <a:srgbClr val="0000FF"/>
                </a:solidFill>
              </a:rPr>
              <a:t>h</a:t>
            </a:r>
            <a:r>
              <a:rPr lang="en-US" sz="2400" dirty="0" smtClean="0"/>
              <a:t> = </a:t>
            </a:r>
            <a:r>
              <a:rPr lang="en-US" sz="2400" dirty="0" smtClean="0">
                <a:solidFill>
                  <a:srgbClr val="0000FF"/>
                </a:solidFill>
              </a:rPr>
              <a:t>4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2355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38272" y="3133715"/>
            <a:ext cx="325005" cy="1285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6633949" y="3074089"/>
            <a:ext cx="595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C000"/>
                </a:solidFill>
              </a:rPr>
              <a:t>e</a:t>
            </a:r>
            <a:r>
              <a:rPr lang="en-US" sz="2000" i="1" baseline="-25000" dirty="0" smtClean="0">
                <a:solidFill>
                  <a:srgbClr val="FFC000"/>
                </a:solidFill>
              </a:rPr>
              <a:t>2</a:t>
            </a:r>
            <a:endParaRPr lang="en-US" sz="2000" i="1" baseline="-25000" dirty="0">
              <a:solidFill>
                <a:srgbClr val="FFC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60913" y="3076016"/>
            <a:ext cx="595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C000"/>
                </a:solidFill>
              </a:rPr>
              <a:t>e</a:t>
            </a:r>
            <a:r>
              <a:rPr lang="en-US" sz="2000" i="1" baseline="-25000" dirty="0" smtClean="0">
                <a:solidFill>
                  <a:srgbClr val="FFC000"/>
                </a:solidFill>
              </a:rPr>
              <a:t>3</a:t>
            </a:r>
            <a:endParaRPr lang="en-US" sz="2000" i="1" baseline="-25000" dirty="0">
              <a:solidFill>
                <a:srgbClr val="FFC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899453" y="3077145"/>
            <a:ext cx="595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C000"/>
                </a:solidFill>
              </a:rPr>
              <a:t>e</a:t>
            </a:r>
            <a:r>
              <a:rPr lang="en-US" sz="2000" i="1" baseline="-25000" dirty="0" smtClean="0">
                <a:solidFill>
                  <a:srgbClr val="FFC000"/>
                </a:solidFill>
              </a:rPr>
              <a:t>4</a:t>
            </a:r>
            <a:endParaRPr lang="en-US" sz="2000" i="1" baseline="-25000" dirty="0">
              <a:solidFill>
                <a:srgbClr val="FFC00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917920" y="2307007"/>
            <a:ext cx="207456" cy="203575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460845" y="2310182"/>
            <a:ext cx="207456" cy="203575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997420" y="2313357"/>
            <a:ext cx="207456" cy="203575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730845" y="2322882"/>
            <a:ext cx="63780" cy="203575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283820" y="5081426"/>
            <a:ext cx="31772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solidFill>
                  <a:srgbClr val="FFC000"/>
                </a:solidFill>
              </a:rPr>
              <a:t>e</a:t>
            </a:r>
            <a:r>
              <a:rPr lang="en-US" sz="2400" i="1" baseline="-25000" dirty="0" smtClean="0">
                <a:solidFill>
                  <a:srgbClr val="FFC000"/>
                </a:solidFill>
              </a:rPr>
              <a:t>2</a:t>
            </a:r>
            <a:r>
              <a:rPr lang="en-US" sz="2400" dirty="0" smtClean="0"/>
              <a:t> = </a:t>
            </a:r>
            <a:r>
              <a:rPr lang="en-US" sz="2400" i="1" dirty="0" smtClean="0">
                <a:solidFill>
                  <a:srgbClr val="FFC000"/>
                </a:solidFill>
              </a:rPr>
              <a:t>e</a:t>
            </a:r>
            <a:r>
              <a:rPr lang="en-US" sz="2400" i="1" baseline="-25000" dirty="0" smtClean="0">
                <a:solidFill>
                  <a:srgbClr val="FFC000"/>
                </a:solidFill>
              </a:rPr>
              <a:t>3</a:t>
            </a:r>
            <a:r>
              <a:rPr lang="en-US" sz="2400" dirty="0" smtClean="0"/>
              <a:t> = </a:t>
            </a:r>
            <a:r>
              <a:rPr lang="en-US" sz="2400" i="1" dirty="0" smtClean="0">
                <a:solidFill>
                  <a:srgbClr val="FFC000"/>
                </a:solidFill>
              </a:rPr>
              <a:t>e</a:t>
            </a:r>
            <a:r>
              <a:rPr lang="en-US" sz="2400" i="1" baseline="-25000" dirty="0" smtClean="0">
                <a:solidFill>
                  <a:srgbClr val="FFC000"/>
                </a:solidFill>
              </a:rPr>
              <a:t>4</a:t>
            </a:r>
            <a:r>
              <a:rPr lang="en-US" sz="2400" dirty="0" smtClean="0"/>
              <a:t> =  1 or -1</a:t>
            </a:r>
            <a:endParaRPr lang="en-US" sz="2400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4" grpId="0"/>
      <p:bldP spid="25" grpId="0"/>
      <p:bldP spid="26" grpId="0"/>
      <p:bldP spid="28" grpId="0" animBg="1"/>
      <p:bldP spid="29" grpId="0" animBg="1"/>
      <p:bldP spid="30" grpId="0" animBg="1"/>
      <p:bldP spid="31" grpId="0" animBg="1"/>
      <p:bldP spid="3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From the Rules: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</a:t>
            </a:r>
            <a:r>
              <a:rPr kumimoji="0" lang="en-US" sz="4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2v</a:t>
            </a:r>
            <a:endParaRPr kumimoji="0" lang="en-US" sz="40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 Box 1035"/>
          <p:cNvSpPr txBox="1">
            <a:spLocks noChangeArrowheads="1"/>
          </p:cNvSpPr>
          <p:nvPr/>
        </p:nvSpPr>
        <p:spPr bwMode="auto">
          <a:xfrm>
            <a:off x="278043" y="3746085"/>
            <a:ext cx="426697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AutoNum type="arabicPeriod" startAt="4"/>
            </a:pPr>
            <a:r>
              <a:rPr lang="sv-SE" sz="2000" dirty="0" smtClean="0"/>
              <a:t>The sum of the squares under E = order of the group.</a:t>
            </a:r>
            <a:endParaRPr lang="sv-SE" sz="2000" dirty="0"/>
          </a:p>
          <a:p>
            <a:pPr marL="914400" lvl="1" indent="-457200"/>
            <a:r>
              <a:rPr lang="sv-SE" sz="2000" dirty="0" smtClean="0"/>
              <a:t>	</a:t>
            </a:r>
            <a:r>
              <a:rPr lang="sv-SE" sz="2000" dirty="0" smtClean="0">
                <a:solidFill>
                  <a:srgbClr val="FF0000"/>
                </a:solidFill>
              </a:rPr>
              <a:t>- Algebra</a:t>
            </a:r>
          </a:p>
        </p:txBody>
      </p:sp>
      <p:sp>
        <p:nvSpPr>
          <p:cNvPr id="5" name="Text Box 1036"/>
          <p:cNvSpPr txBox="1">
            <a:spLocks noChangeArrowheads="1"/>
          </p:cNvSpPr>
          <p:nvPr/>
        </p:nvSpPr>
        <p:spPr bwMode="auto">
          <a:xfrm>
            <a:off x="278043" y="4871386"/>
            <a:ext cx="427944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AutoNum type="arabicPeriod" startAt="5"/>
            </a:pPr>
            <a:r>
              <a:rPr lang="sv-SE" sz="2000" dirty="0" smtClean="0"/>
              <a:t>The sum of the squares times # of operations = order of the group. </a:t>
            </a:r>
          </a:p>
          <a:p>
            <a:pPr lvl="1" indent="-457200"/>
            <a:r>
              <a:rPr lang="sv-SE" sz="2000" dirty="0" smtClean="0"/>
              <a:t>		</a:t>
            </a:r>
            <a:r>
              <a:rPr lang="sv-SE" sz="2000" dirty="0" smtClean="0">
                <a:solidFill>
                  <a:srgbClr val="FF0000"/>
                </a:solidFill>
              </a:rPr>
              <a:t>- Algebra</a:t>
            </a:r>
          </a:p>
          <a:p>
            <a:pPr marL="457200" indent="-457200"/>
            <a:endParaRPr lang="sv-SE" sz="2000" dirty="0"/>
          </a:p>
        </p:txBody>
      </p:sp>
      <p:sp>
        <p:nvSpPr>
          <p:cNvPr id="6" name="Text Box 1038"/>
          <p:cNvSpPr txBox="1">
            <a:spLocks noChangeArrowheads="1"/>
          </p:cNvSpPr>
          <p:nvPr/>
        </p:nvSpPr>
        <p:spPr bwMode="auto">
          <a:xfrm>
            <a:off x="278043" y="5966370"/>
            <a:ext cx="41243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sv-SE" sz="2000" dirty="0" smtClean="0"/>
              <a:t>6.	 Irreducible reps are orthoganal </a:t>
            </a:r>
            <a:r>
              <a:rPr lang="sv-SE" sz="2000" dirty="0" smtClean="0">
                <a:latin typeface="Symbol" pitchFamily="18" charset="2"/>
              </a:rPr>
              <a:t>S</a:t>
            </a:r>
            <a:r>
              <a:rPr lang="sv-SE" sz="2000" dirty="0" smtClean="0"/>
              <a:t>(</a:t>
            </a:r>
            <a:r>
              <a:rPr lang="sv-SE" sz="2000" dirty="0" smtClean="0">
                <a:latin typeface="Symbol" pitchFamily="18" charset="2"/>
              </a:rPr>
              <a:t>G</a:t>
            </a:r>
            <a:r>
              <a:rPr lang="sv-SE" sz="2000" baseline="-25000" dirty="0" smtClean="0"/>
              <a:t>1</a:t>
            </a:r>
            <a:r>
              <a:rPr lang="sv-SE" sz="2000" dirty="0" smtClean="0"/>
              <a:t> x </a:t>
            </a:r>
            <a:r>
              <a:rPr lang="sv-SE" sz="2000" dirty="0" smtClean="0">
                <a:latin typeface="Symbol" pitchFamily="18" charset="2"/>
              </a:rPr>
              <a:t>G</a:t>
            </a:r>
            <a:r>
              <a:rPr lang="sv-SE" sz="2000" baseline="-25000" dirty="0" smtClean="0"/>
              <a:t>2</a:t>
            </a:r>
            <a:r>
              <a:rPr lang="sv-SE" sz="2000" dirty="0" smtClean="0"/>
              <a:t> x opperation) = 0</a:t>
            </a:r>
            <a:endParaRPr lang="sv-SE" sz="2000" dirty="0"/>
          </a:p>
        </p:txBody>
      </p:sp>
      <p:sp>
        <p:nvSpPr>
          <p:cNvPr id="7" name="Text Box 1039"/>
          <p:cNvSpPr txBox="1">
            <a:spLocks noChangeArrowheads="1"/>
          </p:cNvSpPr>
          <p:nvPr/>
        </p:nvSpPr>
        <p:spPr bwMode="auto">
          <a:xfrm>
            <a:off x="278043" y="1155697"/>
            <a:ext cx="40862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sv-SE" sz="2000" dirty="0" smtClean="0"/>
              <a:t>Classes are grouped.</a:t>
            </a:r>
          </a:p>
          <a:p>
            <a:pPr marL="914400" lvl="1" indent="-457200"/>
            <a:r>
              <a:rPr lang="sv-SE" sz="2000" dirty="0" smtClean="0">
                <a:solidFill>
                  <a:srgbClr val="FF0000"/>
                </a:solidFill>
              </a:rPr>
              <a:t>	-no groups for C</a:t>
            </a:r>
            <a:r>
              <a:rPr lang="sv-SE" sz="2000" baseline="-25000" dirty="0" smtClean="0">
                <a:solidFill>
                  <a:srgbClr val="FF0000"/>
                </a:solidFill>
              </a:rPr>
              <a:t>2v</a:t>
            </a:r>
            <a:endParaRPr lang="sv-SE" sz="2000" baseline="-25000" dirty="0">
              <a:solidFill>
                <a:srgbClr val="FF0000"/>
              </a:solidFill>
            </a:endParaRPr>
          </a:p>
        </p:txBody>
      </p:sp>
      <p:sp>
        <p:nvSpPr>
          <p:cNvPr id="8" name="Text Box 1040"/>
          <p:cNvSpPr txBox="1">
            <a:spLocks noChangeArrowheads="1"/>
          </p:cNvSpPr>
          <p:nvPr/>
        </p:nvSpPr>
        <p:spPr bwMode="auto">
          <a:xfrm>
            <a:off x="282265" y="2013433"/>
            <a:ext cx="403638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AutoNum type="arabicPeriod" startAt="2"/>
            </a:pPr>
            <a:r>
              <a:rPr lang="sv-SE" sz="2000" dirty="0" smtClean="0"/>
              <a:t>The table is square.</a:t>
            </a:r>
          </a:p>
          <a:p>
            <a:pPr marL="914400" lvl="1" indent="-457200"/>
            <a:r>
              <a:rPr lang="sv-SE" sz="2000" dirty="0" smtClean="0"/>
              <a:t>	</a:t>
            </a:r>
            <a:r>
              <a:rPr lang="sv-SE" sz="2000" dirty="0" smtClean="0">
                <a:solidFill>
                  <a:srgbClr val="FF0000"/>
                </a:solidFill>
              </a:rPr>
              <a:t>-4 x 4 table</a:t>
            </a:r>
            <a:endParaRPr lang="sv-SE" sz="2000" baseline="-25000" dirty="0" smtClean="0">
              <a:solidFill>
                <a:srgbClr val="FF0000"/>
              </a:solidFill>
            </a:endParaRPr>
          </a:p>
          <a:p>
            <a:pPr marL="914400" lvl="1" indent="-457200"/>
            <a:endParaRPr lang="sv-SE" sz="2000" dirty="0"/>
          </a:p>
        </p:txBody>
      </p:sp>
      <p:sp>
        <p:nvSpPr>
          <p:cNvPr id="9" name="Text Box 1040"/>
          <p:cNvSpPr txBox="1">
            <a:spLocks noChangeArrowheads="1"/>
          </p:cNvSpPr>
          <p:nvPr/>
        </p:nvSpPr>
        <p:spPr bwMode="auto">
          <a:xfrm>
            <a:off x="277662" y="2875458"/>
            <a:ext cx="48023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AutoNum type="arabicPeriod" startAt="3"/>
            </a:pPr>
            <a:r>
              <a:rPr lang="sv-SE" sz="2000" dirty="0" smtClean="0"/>
              <a:t>There is always a </a:t>
            </a:r>
            <a:r>
              <a:rPr lang="sv-SE" sz="2000" dirty="0" smtClean="0">
                <a:latin typeface="Symbol" pitchFamily="18" charset="2"/>
              </a:rPr>
              <a:t>G</a:t>
            </a:r>
            <a:r>
              <a:rPr lang="sv-SE" sz="2000" dirty="0" smtClean="0"/>
              <a:t> = 1 representation.</a:t>
            </a:r>
          </a:p>
          <a:p>
            <a:pPr marL="914400" lvl="1" indent="-457200"/>
            <a:r>
              <a:rPr lang="sv-SE" sz="2000" dirty="0" smtClean="0">
                <a:solidFill>
                  <a:srgbClr val="FF0000"/>
                </a:solidFill>
              </a:rPr>
              <a:t>	-Easiest step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67201" y="1164138"/>
            <a:ext cx="29679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/>
              <a:t>Operations: </a:t>
            </a:r>
            <a:r>
              <a:rPr lang="en-US" sz="2400" dirty="0" smtClean="0"/>
              <a:t>E, C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</a:t>
            </a:r>
            <a:r>
              <a:rPr lang="el-GR" sz="2400" dirty="0" smtClean="0"/>
              <a:t>σ, σ'</a:t>
            </a:r>
            <a:endParaRPr lang="en-US" sz="2400" dirty="0"/>
          </a:p>
        </p:txBody>
      </p:sp>
      <p:pic>
        <p:nvPicPr>
          <p:cNvPr id="211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2031" y="2213428"/>
            <a:ext cx="3074307" cy="396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8203" y="2197327"/>
            <a:ext cx="3102655" cy="220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5374553" y="2649249"/>
            <a:ext cx="48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Symbol" pitchFamily="18" charset="2"/>
              </a:rPr>
              <a:t>G </a:t>
            </a:r>
            <a:r>
              <a:rPr lang="el-GR" sz="1400" dirty="0" smtClean="0">
                <a:latin typeface="Arial"/>
              </a:rPr>
              <a:t>1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381813" y="3077415"/>
            <a:ext cx="48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Symbol" pitchFamily="18" charset="2"/>
              </a:rPr>
              <a:t>G </a:t>
            </a:r>
            <a:r>
              <a:rPr lang="en-US" sz="1400" dirty="0" smtClean="0">
                <a:latin typeface="Arial"/>
              </a:rPr>
              <a:t>2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374559" y="3534609"/>
            <a:ext cx="48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Symbol" pitchFamily="18" charset="2"/>
              </a:rPr>
              <a:t>G </a:t>
            </a:r>
            <a:r>
              <a:rPr lang="en-US" sz="1400" dirty="0" smtClean="0">
                <a:latin typeface="Arial"/>
              </a:rPr>
              <a:t>3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381819" y="3991803"/>
            <a:ext cx="48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Symbol" pitchFamily="18" charset="2"/>
              </a:rPr>
              <a:t>G </a:t>
            </a:r>
            <a:r>
              <a:rPr lang="en-US" sz="1400" dirty="0" smtClean="0">
                <a:latin typeface="Arial"/>
              </a:rPr>
              <a:t>4</a:t>
            </a:r>
            <a:endParaRPr lang="en-US" dirty="0"/>
          </a:p>
        </p:txBody>
      </p:sp>
      <p:pic>
        <p:nvPicPr>
          <p:cNvPr id="2344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9487" y="2713945"/>
            <a:ext cx="2170113" cy="276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4710727" y="4899747"/>
            <a:ext cx="43767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1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8000"/>
                </a:solidFill>
              </a:rPr>
              <a:t>1</a:t>
            </a:r>
            <a:r>
              <a:rPr lang="en-US" sz="2000" dirty="0" smtClean="0"/>
              <a:t>)(</a:t>
            </a:r>
            <a:r>
              <a:rPr lang="en-US" sz="2000" i="1" dirty="0" smtClean="0">
                <a:solidFill>
                  <a:srgbClr val="FFC000"/>
                </a:solidFill>
              </a:rPr>
              <a:t>1</a:t>
            </a:r>
            <a:r>
              <a:rPr lang="en-US" sz="2000" dirty="0" smtClean="0"/>
              <a:t>) + </a:t>
            </a:r>
            <a:r>
              <a:rPr lang="en-US" sz="2000" dirty="0" smtClean="0">
                <a:solidFill>
                  <a:srgbClr val="7030A0"/>
                </a:solidFill>
              </a:rPr>
              <a:t>1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8000"/>
                </a:solidFill>
              </a:rPr>
              <a:t>1</a:t>
            </a:r>
            <a:r>
              <a:rPr lang="en-US" sz="2000" dirty="0" smtClean="0"/>
              <a:t>)(</a:t>
            </a:r>
            <a:r>
              <a:rPr lang="en-US" sz="2000" i="1" dirty="0" smtClean="0">
                <a:solidFill>
                  <a:srgbClr val="FFC000"/>
                </a:solidFill>
              </a:rPr>
              <a:t>e</a:t>
            </a:r>
            <a:r>
              <a:rPr lang="en-US" sz="2000" i="1" baseline="-25000" dirty="0" smtClean="0">
                <a:solidFill>
                  <a:srgbClr val="FFC000"/>
                </a:solidFill>
              </a:rPr>
              <a:t>2</a:t>
            </a:r>
            <a:r>
              <a:rPr lang="en-US" sz="2000" dirty="0" smtClean="0"/>
              <a:t>) + </a:t>
            </a:r>
            <a:r>
              <a:rPr lang="en-US" sz="2000" dirty="0" smtClean="0">
                <a:solidFill>
                  <a:srgbClr val="7030A0"/>
                </a:solidFill>
              </a:rPr>
              <a:t>1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8000"/>
                </a:solidFill>
              </a:rPr>
              <a:t>1</a:t>
            </a:r>
            <a:r>
              <a:rPr lang="en-US" sz="2000" dirty="0" smtClean="0"/>
              <a:t>)(</a:t>
            </a:r>
            <a:r>
              <a:rPr lang="en-US" sz="2000" i="1" dirty="0" smtClean="0">
                <a:solidFill>
                  <a:srgbClr val="FFC000"/>
                </a:solidFill>
              </a:rPr>
              <a:t>e</a:t>
            </a:r>
            <a:r>
              <a:rPr lang="en-US" sz="2000" i="1" baseline="-25000" dirty="0" smtClean="0">
                <a:solidFill>
                  <a:srgbClr val="FFC000"/>
                </a:solidFill>
              </a:rPr>
              <a:t>3</a:t>
            </a:r>
            <a:r>
              <a:rPr lang="en-US" sz="2000" dirty="0" smtClean="0"/>
              <a:t>) + </a:t>
            </a:r>
            <a:r>
              <a:rPr lang="en-US" sz="2000" dirty="0" smtClean="0">
                <a:solidFill>
                  <a:srgbClr val="7030A0"/>
                </a:solidFill>
              </a:rPr>
              <a:t>1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8000"/>
                </a:solidFill>
              </a:rPr>
              <a:t>1</a:t>
            </a:r>
            <a:r>
              <a:rPr lang="en-US" sz="2000" dirty="0" smtClean="0"/>
              <a:t>)(</a:t>
            </a:r>
            <a:r>
              <a:rPr lang="en-US" sz="2000" i="1" dirty="0" smtClean="0">
                <a:solidFill>
                  <a:srgbClr val="FFC000"/>
                </a:solidFill>
              </a:rPr>
              <a:t>e</a:t>
            </a:r>
            <a:r>
              <a:rPr lang="en-US" sz="2000" i="1" baseline="-25000" dirty="0" smtClean="0">
                <a:solidFill>
                  <a:srgbClr val="FFC000"/>
                </a:solidFill>
              </a:rPr>
              <a:t>4</a:t>
            </a:r>
            <a:r>
              <a:rPr lang="en-US" sz="2000" dirty="0" smtClean="0"/>
              <a:t>) = 0</a:t>
            </a:r>
            <a:endParaRPr lang="en-US" sz="2000" dirty="0"/>
          </a:p>
        </p:txBody>
      </p:sp>
      <p:pic>
        <p:nvPicPr>
          <p:cNvPr id="2355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38272" y="3133715"/>
            <a:ext cx="325005" cy="1285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6633949" y="3074089"/>
            <a:ext cx="595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C000"/>
                </a:solidFill>
              </a:rPr>
              <a:t>e</a:t>
            </a:r>
            <a:r>
              <a:rPr lang="en-US" sz="2000" i="1" baseline="-25000" dirty="0" smtClean="0">
                <a:solidFill>
                  <a:srgbClr val="FFC000"/>
                </a:solidFill>
              </a:rPr>
              <a:t>2</a:t>
            </a:r>
            <a:endParaRPr lang="en-US" sz="2000" i="1" baseline="-25000" dirty="0">
              <a:solidFill>
                <a:srgbClr val="FFC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60913" y="3076016"/>
            <a:ext cx="595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C000"/>
                </a:solidFill>
              </a:rPr>
              <a:t>e</a:t>
            </a:r>
            <a:r>
              <a:rPr lang="en-US" sz="2000" i="1" baseline="-25000" dirty="0" smtClean="0">
                <a:solidFill>
                  <a:srgbClr val="FFC000"/>
                </a:solidFill>
              </a:rPr>
              <a:t>3</a:t>
            </a:r>
            <a:endParaRPr lang="en-US" sz="2000" i="1" baseline="-25000" dirty="0">
              <a:solidFill>
                <a:srgbClr val="FFC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899453" y="3077145"/>
            <a:ext cx="595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C000"/>
                </a:solidFill>
              </a:rPr>
              <a:t>e</a:t>
            </a:r>
            <a:r>
              <a:rPr lang="en-US" sz="2000" i="1" baseline="-25000" dirty="0" smtClean="0">
                <a:solidFill>
                  <a:srgbClr val="FFC000"/>
                </a:solidFill>
              </a:rPr>
              <a:t>4</a:t>
            </a:r>
            <a:endParaRPr lang="en-US" sz="2000" i="1" baseline="-25000" dirty="0">
              <a:solidFill>
                <a:srgbClr val="FFC00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860044" y="2260707"/>
            <a:ext cx="2601047" cy="320447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878532" y="4409861"/>
            <a:ext cx="21153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FFC000"/>
                </a:solidFill>
              </a:rPr>
              <a:t>e</a:t>
            </a:r>
            <a:r>
              <a:rPr lang="en-US" i="1" baseline="-25000" dirty="0" smtClean="0">
                <a:solidFill>
                  <a:srgbClr val="FFC000"/>
                </a:solidFill>
              </a:rPr>
              <a:t>2</a:t>
            </a:r>
            <a:r>
              <a:rPr lang="en-US" dirty="0" smtClean="0"/>
              <a:t> = </a:t>
            </a:r>
            <a:r>
              <a:rPr lang="en-US" i="1" dirty="0" smtClean="0">
                <a:solidFill>
                  <a:srgbClr val="FFC000"/>
                </a:solidFill>
              </a:rPr>
              <a:t>e</a:t>
            </a:r>
            <a:r>
              <a:rPr lang="en-US" i="1" baseline="-25000" dirty="0" smtClean="0">
                <a:solidFill>
                  <a:srgbClr val="FFC000"/>
                </a:solidFill>
              </a:rPr>
              <a:t>3</a:t>
            </a:r>
            <a:r>
              <a:rPr lang="en-US" dirty="0" smtClean="0"/>
              <a:t> = </a:t>
            </a:r>
            <a:r>
              <a:rPr lang="en-US" i="1" dirty="0" smtClean="0">
                <a:solidFill>
                  <a:srgbClr val="FFC000"/>
                </a:solidFill>
              </a:rPr>
              <a:t>e</a:t>
            </a:r>
            <a:r>
              <a:rPr lang="en-US" i="1" baseline="-25000" dirty="0" smtClean="0">
                <a:solidFill>
                  <a:srgbClr val="FFC000"/>
                </a:solidFill>
              </a:rPr>
              <a:t>4</a:t>
            </a:r>
            <a:r>
              <a:rPr lang="en-US" dirty="0" smtClean="0"/>
              <a:t> =  1 or -1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5881436" y="3125516"/>
            <a:ext cx="2625956" cy="33688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823082" y="2688255"/>
            <a:ext cx="2556990" cy="309613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380039" y="5363233"/>
            <a:ext cx="27081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(</a:t>
            </a:r>
            <a:r>
              <a:rPr lang="en-US" sz="2000" i="1" dirty="0" smtClean="0">
                <a:solidFill>
                  <a:srgbClr val="FFC000"/>
                </a:solidFill>
              </a:rPr>
              <a:t>1</a:t>
            </a:r>
            <a:r>
              <a:rPr lang="en-US" sz="2000" dirty="0" smtClean="0"/>
              <a:t>) + (</a:t>
            </a:r>
            <a:r>
              <a:rPr lang="en-US" sz="2000" i="1" dirty="0" smtClean="0">
                <a:solidFill>
                  <a:srgbClr val="FFC000"/>
                </a:solidFill>
              </a:rPr>
              <a:t>e</a:t>
            </a:r>
            <a:r>
              <a:rPr lang="en-US" sz="2000" i="1" baseline="-25000" dirty="0" smtClean="0">
                <a:solidFill>
                  <a:srgbClr val="FFC000"/>
                </a:solidFill>
              </a:rPr>
              <a:t>2</a:t>
            </a:r>
            <a:r>
              <a:rPr lang="en-US" sz="2000" dirty="0" smtClean="0"/>
              <a:t>) + (</a:t>
            </a:r>
            <a:r>
              <a:rPr lang="en-US" sz="2000" i="1" dirty="0" smtClean="0">
                <a:solidFill>
                  <a:srgbClr val="FFC000"/>
                </a:solidFill>
              </a:rPr>
              <a:t>e</a:t>
            </a:r>
            <a:r>
              <a:rPr lang="en-US" sz="2000" i="1" baseline="-25000" dirty="0" smtClean="0">
                <a:solidFill>
                  <a:srgbClr val="FFC000"/>
                </a:solidFill>
              </a:rPr>
              <a:t>3</a:t>
            </a:r>
            <a:r>
              <a:rPr lang="en-US" sz="2000" dirty="0" smtClean="0"/>
              <a:t>) + (</a:t>
            </a:r>
            <a:r>
              <a:rPr lang="en-US" sz="2000" i="1" dirty="0" smtClean="0">
                <a:solidFill>
                  <a:srgbClr val="FFC000"/>
                </a:solidFill>
              </a:rPr>
              <a:t>e</a:t>
            </a:r>
            <a:r>
              <a:rPr lang="en-US" sz="2000" i="1" baseline="-25000" dirty="0" smtClean="0">
                <a:solidFill>
                  <a:srgbClr val="FFC000"/>
                </a:solidFill>
              </a:rPr>
              <a:t>4</a:t>
            </a:r>
            <a:r>
              <a:rPr lang="en-US" sz="2000" dirty="0" smtClean="0"/>
              <a:t>) = 0</a:t>
            </a:r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5250739" y="5816338"/>
            <a:ext cx="3412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C000"/>
                </a:solidFill>
              </a:rPr>
              <a:t>e</a:t>
            </a:r>
            <a:r>
              <a:rPr lang="en-US" sz="2000" i="1" baseline="-25000" dirty="0" smtClean="0">
                <a:solidFill>
                  <a:srgbClr val="FFC000"/>
                </a:solidFill>
              </a:rPr>
              <a:t>2</a:t>
            </a:r>
            <a:r>
              <a:rPr lang="en-US" sz="2000" dirty="0" smtClean="0"/>
              <a:t> = </a:t>
            </a:r>
            <a:r>
              <a:rPr lang="en-US" sz="2000" i="1" dirty="0" smtClean="0">
                <a:solidFill>
                  <a:srgbClr val="FFC000"/>
                </a:solidFill>
              </a:rPr>
              <a:t>e</a:t>
            </a:r>
            <a:r>
              <a:rPr lang="en-US" sz="2000" i="1" baseline="-25000" dirty="0" smtClean="0">
                <a:solidFill>
                  <a:srgbClr val="FFC000"/>
                </a:solidFill>
              </a:rPr>
              <a:t>3</a:t>
            </a:r>
            <a:r>
              <a:rPr lang="en-US" sz="2000" dirty="0" smtClean="0"/>
              <a:t> = </a:t>
            </a:r>
            <a:r>
              <a:rPr lang="en-US" sz="2000" i="1" dirty="0" smtClean="0">
                <a:solidFill>
                  <a:srgbClr val="FFC000"/>
                </a:solidFill>
              </a:rPr>
              <a:t>e</a:t>
            </a:r>
            <a:r>
              <a:rPr lang="en-US" sz="2000" i="1" baseline="-25000" dirty="0" smtClean="0">
                <a:solidFill>
                  <a:srgbClr val="FFC000"/>
                </a:solidFill>
              </a:rPr>
              <a:t>4</a:t>
            </a:r>
            <a:r>
              <a:rPr lang="en-US" sz="2000" dirty="0" smtClean="0"/>
              <a:t> =  two -1 and one 1</a:t>
            </a:r>
            <a:endParaRPr lang="en-US" sz="200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 animBg="1"/>
      <p:bldP spid="35" grpId="0" animBg="1"/>
      <p:bldP spid="37" grpId="0" animBg="1"/>
      <p:bldP spid="38" grpId="0"/>
      <p:bldP spid="3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From the Rules: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</a:t>
            </a:r>
            <a:r>
              <a:rPr kumimoji="0" lang="en-US" sz="4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2v</a:t>
            </a:r>
            <a:endParaRPr kumimoji="0" lang="en-US" sz="40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 Box 1035"/>
          <p:cNvSpPr txBox="1">
            <a:spLocks noChangeArrowheads="1"/>
          </p:cNvSpPr>
          <p:nvPr/>
        </p:nvSpPr>
        <p:spPr bwMode="auto">
          <a:xfrm>
            <a:off x="278043" y="3746085"/>
            <a:ext cx="426697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AutoNum type="arabicPeriod" startAt="4"/>
            </a:pPr>
            <a:r>
              <a:rPr lang="sv-SE" sz="2000" dirty="0" smtClean="0"/>
              <a:t>The sum of the squares under E = order of the group.</a:t>
            </a:r>
            <a:endParaRPr lang="sv-SE" sz="2000" dirty="0"/>
          </a:p>
          <a:p>
            <a:pPr marL="914400" lvl="1" indent="-457200"/>
            <a:r>
              <a:rPr lang="sv-SE" sz="2000" dirty="0" smtClean="0"/>
              <a:t>	</a:t>
            </a:r>
            <a:r>
              <a:rPr lang="sv-SE" sz="2000" dirty="0" smtClean="0">
                <a:solidFill>
                  <a:srgbClr val="FF0000"/>
                </a:solidFill>
              </a:rPr>
              <a:t>- Algebra</a:t>
            </a:r>
          </a:p>
        </p:txBody>
      </p:sp>
      <p:sp>
        <p:nvSpPr>
          <p:cNvPr id="5" name="Text Box 1036"/>
          <p:cNvSpPr txBox="1">
            <a:spLocks noChangeArrowheads="1"/>
          </p:cNvSpPr>
          <p:nvPr/>
        </p:nvSpPr>
        <p:spPr bwMode="auto">
          <a:xfrm>
            <a:off x="278043" y="4871386"/>
            <a:ext cx="427944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AutoNum type="arabicPeriod" startAt="5"/>
            </a:pPr>
            <a:r>
              <a:rPr lang="sv-SE" sz="2000" dirty="0" smtClean="0"/>
              <a:t>The sum of the squares times # of operations = order of the group. </a:t>
            </a:r>
          </a:p>
          <a:p>
            <a:pPr lvl="1" indent="-457200"/>
            <a:r>
              <a:rPr lang="sv-SE" sz="2000" dirty="0" smtClean="0"/>
              <a:t>		</a:t>
            </a:r>
            <a:r>
              <a:rPr lang="sv-SE" sz="2000" dirty="0" smtClean="0">
                <a:solidFill>
                  <a:srgbClr val="FF0000"/>
                </a:solidFill>
              </a:rPr>
              <a:t>- Algebra</a:t>
            </a:r>
          </a:p>
          <a:p>
            <a:pPr marL="457200" indent="-457200"/>
            <a:endParaRPr lang="sv-SE" sz="2000" dirty="0"/>
          </a:p>
        </p:txBody>
      </p:sp>
      <p:sp>
        <p:nvSpPr>
          <p:cNvPr id="6" name="Text Box 1038"/>
          <p:cNvSpPr txBox="1">
            <a:spLocks noChangeArrowheads="1"/>
          </p:cNvSpPr>
          <p:nvPr/>
        </p:nvSpPr>
        <p:spPr bwMode="auto">
          <a:xfrm>
            <a:off x="278043" y="5966370"/>
            <a:ext cx="41243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sv-SE" sz="2000" dirty="0" smtClean="0"/>
              <a:t>6.	 Irreducible reps are orthoganal </a:t>
            </a:r>
            <a:r>
              <a:rPr lang="sv-SE" sz="2000" dirty="0" smtClean="0">
                <a:latin typeface="Symbol" pitchFamily="18" charset="2"/>
              </a:rPr>
              <a:t>S</a:t>
            </a:r>
            <a:r>
              <a:rPr lang="sv-SE" sz="2000" dirty="0" smtClean="0"/>
              <a:t>(</a:t>
            </a:r>
            <a:r>
              <a:rPr lang="sv-SE" sz="2000" dirty="0" smtClean="0">
                <a:latin typeface="Symbol" pitchFamily="18" charset="2"/>
              </a:rPr>
              <a:t>G</a:t>
            </a:r>
            <a:r>
              <a:rPr lang="sv-SE" sz="2000" baseline="-25000" dirty="0" smtClean="0"/>
              <a:t>1</a:t>
            </a:r>
            <a:r>
              <a:rPr lang="sv-SE" sz="2000" dirty="0" smtClean="0"/>
              <a:t> x </a:t>
            </a:r>
            <a:r>
              <a:rPr lang="sv-SE" sz="2000" dirty="0" smtClean="0">
                <a:latin typeface="Symbol" pitchFamily="18" charset="2"/>
              </a:rPr>
              <a:t>G</a:t>
            </a:r>
            <a:r>
              <a:rPr lang="sv-SE" sz="2000" baseline="-25000" dirty="0" smtClean="0"/>
              <a:t>2</a:t>
            </a:r>
            <a:r>
              <a:rPr lang="sv-SE" sz="2000" dirty="0" smtClean="0"/>
              <a:t> x opperation) = 0</a:t>
            </a:r>
            <a:endParaRPr lang="sv-SE" sz="2000" dirty="0"/>
          </a:p>
        </p:txBody>
      </p:sp>
      <p:sp>
        <p:nvSpPr>
          <p:cNvPr id="7" name="Text Box 1039"/>
          <p:cNvSpPr txBox="1">
            <a:spLocks noChangeArrowheads="1"/>
          </p:cNvSpPr>
          <p:nvPr/>
        </p:nvSpPr>
        <p:spPr bwMode="auto">
          <a:xfrm>
            <a:off x="278043" y="1155697"/>
            <a:ext cx="40862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sv-SE" sz="2000" dirty="0" smtClean="0"/>
              <a:t>Classes are grouped.</a:t>
            </a:r>
          </a:p>
          <a:p>
            <a:pPr marL="914400" lvl="1" indent="-457200"/>
            <a:r>
              <a:rPr lang="sv-SE" sz="2000" dirty="0" smtClean="0">
                <a:solidFill>
                  <a:srgbClr val="FF0000"/>
                </a:solidFill>
              </a:rPr>
              <a:t>	-no groups for C</a:t>
            </a:r>
            <a:r>
              <a:rPr lang="sv-SE" sz="2000" baseline="-25000" dirty="0" smtClean="0">
                <a:solidFill>
                  <a:srgbClr val="FF0000"/>
                </a:solidFill>
              </a:rPr>
              <a:t>2v</a:t>
            </a:r>
            <a:endParaRPr lang="sv-SE" sz="2000" baseline="-25000" dirty="0">
              <a:solidFill>
                <a:srgbClr val="FF0000"/>
              </a:solidFill>
            </a:endParaRPr>
          </a:p>
        </p:txBody>
      </p:sp>
      <p:sp>
        <p:nvSpPr>
          <p:cNvPr id="8" name="Text Box 1040"/>
          <p:cNvSpPr txBox="1">
            <a:spLocks noChangeArrowheads="1"/>
          </p:cNvSpPr>
          <p:nvPr/>
        </p:nvSpPr>
        <p:spPr bwMode="auto">
          <a:xfrm>
            <a:off x="282265" y="2013433"/>
            <a:ext cx="403638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AutoNum type="arabicPeriod" startAt="2"/>
            </a:pPr>
            <a:r>
              <a:rPr lang="sv-SE" sz="2000" dirty="0" smtClean="0"/>
              <a:t>The table is square.</a:t>
            </a:r>
          </a:p>
          <a:p>
            <a:pPr marL="914400" lvl="1" indent="-457200"/>
            <a:r>
              <a:rPr lang="sv-SE" sz="2000" dirty="0" smtClean="0"/>
              <a:t>	</a:t>
            </a:r>
            <a:r>
              <a:rPr lang="sv-SE" sz="2000" dirty="0" smtClean="0">
                <a:solidFill>
                  <a:srgbClr val="FF0000"/>
                </a:solidFill>
              </a:rPr>
              <a:t>-4 x 4 table</a:t>
            </a:r>
            <a:endParaRPr lang="sv-SE" sz="2000" baseline="-25000" dirty="0" smtClean="0">
              <a:solidFill>
                <a:srgbClr val="FF0000"/>
              </a:solidFill>
            </a:endParaRPr>
          </a:p>
          <a:p>
            <a:pPr marL="914400" lvl="1" indent="-457200"/>
            <a:endParaRPr lang="sv-SE" sz="2000" dirty="0"/>
          </a:p>
        </p:txBody>
      </p:sp>
      <p:sp>
        <p:nvSpPr>
          <p:cNvPr id="9" name="Text Box 1040"/>
          <p:cNvSpPr txBox="1">
            <a:spLocks noChangeArrowheads="1"/>
          </p:cNvSpPr>
          <p:nvPr/>
        </p:nvSpPr>
        <p:spPr bwMode="auto">
          <a:xfrm>
            <a:off x="277662" y="2875458"/>
            <a:ext cx="48023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AutoNum type="arabicPeriod" startAt="3"/>
            </a:pPr>
            <a:r>
              <a:rPr lang="sv-SE" sz="2000" dirty="0" smtClean="0"/>
              <a:t>There is always a </a:t>
            </a:r>
            <a:r>
              <a:rPr lang="sv-SE" sz="2000" dirty="0" smtClean="0">
                <a:latin typeface="Symbol" pitchFamily="18" charset="2"/>
              </a:rPr>
              <a:t>G</a:t>
            </a:r>
            <a:r>
              <a:rPr lang="sv-SE" sz="2000" dirty="0" smtClean="0"/>
              <a:t> = 1 representation.</a:t>
            </a:r>
          </a:p>
          <a:p>
            <a:pPr marL="914400" lvl="1" indent="-457200"/>
            <a:r>
              <a:rPr lang="sv-SE" sz="2000" dirty="0" smtClean="0">
                <a:solidFill>
                  <a:srgbClr val="FF0000"/>
                </a:solidFill>
              </a:rPr>
              <a:t>	-Easiest step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67201" y="1164138"/>
            <a:ext cx="29679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/>
              <a:t>Operations: </a:t>
            </a:r>
            <a:r>
              <a:rPr lang="en-US" sz="2400" dirty="0" smtClean="0"/>
              <a:t>E, C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</a:t>
            </a:r>
            <a:r>
              <a:rPr lang="el-GR" sz="2400" dirty="0" smtClean="0"/>
              <a:t>σ, σ'</a:t>
            </a:r>
            <a:endParaRPr lang="en-US" sz="2400" dirty="0"/>
          </a:p>
        </p:txBody>
      </p:sp>
      <p:pic>
        <p:nvPicPr>
          <p:cNvPr id="211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2031" y="2213428"/>
            <a:ext cx="3074307" cy="396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8203" y="2197327"/>
            <a:ext cx="3102655" cy="220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5374553" y="2649249"/>
            <a:ext cx="48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Symbol" pitchFamily="18" charset="2"/>
              </a:rPr>
              <a:t>G </a:t>
            </a:r>
            <a:r>
              <a:rPr lang="el-GR" sz="1400" dirty="0" smtClean="0">
                <a:latin typeface="Arial"/>
              </a:rPr>
              <a:t>1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381813" y="3077415"/>
            <a:ext cx="48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Symbol" pitchFamily="18" charset="2"/>
              </a:rPr>
              <a:t>G </a:t>
            </a:r>
            <a:r>
              <a:rPr lang="en-US" sz="1400" dirty="0" smtClean="0">
                <a:latin typeface="Arial"/>
              </a:rPr>
              <a:t>2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374559" y="3534609"/>
            <a:ext cx="48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Symbol" pitchFamily="18" charset="2"/>
              </a:rPr>
              <a:t>G </a:t>
            </a:r>
            <a:r>
              <a:rPr lang="en-US" sz="1400" dirty="0" smtClean="0">
                <a:latin typeface="Arial"/>
              </a:rPr>
              <a:t>3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381819" y="3991803"/>
            <a:ext cx="48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Symbol" pitchFamily="18" charset="2"/>
              </a:rPr>
              <a:t>G </a:t>
            </a:r>
            <a:r>
              <a:rPr lang="en-US" sz="1400" dirty="0" smtClean="0">
                <a:latin typeface="Arial"/>
              </a:rPr>
              <a:t>4</a:t>
            </a:r>
            <a:endParaRPr lang="en-US" dirty="0"/>
          </a:p>
        </p:txBody>
      </p:sp>
      <p:pic>
        <p:nvPicPr>
          <p:cNvPr id="2344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9487" y="2713945"/>
            <a:ext cx="2170113" cy="276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4710727" y="4899747"/>
            <a:ext cx="43767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1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8000"/>
                </a:solidFill>
              </a:rPr>
              <a:t>1</a:t>
            </a:r>
            <a:r>
              <a:rPr lang="en-US" sz="2000" dirty="0" smtClean="0"/>
              <a:t>)(</a:t>
            </a:r>
            <a:r>
              <a:rPr lang="en-US" sz="2000" i="1" dirty="0" smtClean="0">
                <a:solidFill>
                  <a:srgbClr val="FFC000"/>
                </a:solidFill>
              </a:rPr>
              <a:t>1</a:t>
            </a:r>
            <a:r>
              <a:rPr lang="en-US" sz="2000" dirty="0" smtClean="0"/>
              <a:t>) + </a:t>
            </a:r>
            <a:r>
              <a:rPr lang="en-US" sz="2000" dirty="0" smtClean="0">
                <a:solidFill>
                  <a:srgbClr val="7030A0"/>
                </a:solidFill>
              </a:rPr>
              <a:t>1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8000"/>
                </a:solidFill>
              </a:rPr>
              <a:t>1</a:t>
            </a:r>
            <a:r>
              <a:rPr lang="en-US" sz="2000" dirty="0" smtClean="0"/>
              <a:t>)(</a:t>
            </a:r>
            <a:r>
              <a:rPr lang="en-US" sz="2000" i="1" dirty="0" smtClean="0">
                <a:solidFill>
                  <a:srgbClr val="FFC000"/>
                </a:solidFill>
              </a:rPr>
              <a:t>e</a:t>
            </a:r>
            <a:r>
              <a:rPr lang="en-US" sz="2000" i="1" baseline="-25000" dirty="0" smtClean="0">
                <a:solidFill>
                  <a:srgbClr val="FFC000"/>
                </a:solidFill>
              </a:rPr>
              <a:t>2</a:t>
            </a:r>
            <a:r>
              <a:rPr lang="en-US" sz="2000" dirty="0" smtClean="0"/>
              <a:t>) + </a:t>
            </a:r>
            <a:r>
              <a:rPr lang="en-US" sz="2000" dirty="0" smtClean="0">
                <a:solidFill>
                  <a:srgbClr val="7030A0"/>
                </a:solidFill>
              </a:rPr>
              <a:t>1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8000"/>
                </a:solidFill>
              </a:rPr>
              <a:t>1</a:t>
            </a:r>
            <a:r>
              <a:rPr lang="en-US" sz="2000" dirty="0" smtClean="0"/>
              <a:t>)(</a:t>
            </a:r>
            <a:r>
              <a:rPr lang="en-US" sz="2000" i="1" dirty="0" smtClean="0">
                <a:solidFill>
                  <a:srgbClr val="FFC000"/>
                </a:solidFill>
              </a:rPr>
              <a:t>e</a:t>
            </a:r>
            <a:r>
              <a:rPr lang="en-US" sz="2000" i="1" baseline="-25000" dirty="0" smtClean="0">
                <a:solidFill>
                  <a:srgbClr val="FFC000"/>
                </a:solidFill>
              </a:rPr>
              <a:t>3</a:t>
            </a:r>
            <a:r>
              <a:rPr lang="en-US" sz="2000" dirty="0" smtClean="0"/>
              <a:t>) + </a:t>
            </a:r>
            <a:r>
              <a:rPr lang="en-US" sz="2000" dirty="0" smtClean="0">
                <a:solidFill>
                  <a:srgbClr val="7030A0"/>
                </a:solidFill>
              </a:rPr>
              <a:t>1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8000"/>
                </a:solidFill>
              </a:rPr>
              <a:t>1</a:t>
            </a:r>
            <a:r>
              <a:rPr lang="en-US" sz="2000" dirty="0" smtClean="0"/>
              <a:t>)(</a:t>
            </a:r>
            <a:r>
              <a:rPr lang="en-US" sz="2000" i="1" dirty="0" smtClean="0">
                <a:solidFill>
                  <a:srgbClr val="FFC000"/>
                </a:solidFill>
              </a:rPr>
              <a:t>e</a:t>
            </a:r>
            <a:r>
              <a:rPr lang="en-US" sz="2000" i="1" baseline="-25000" dirty="0" smtClean="0">
                <a:solidFill>
                  <a:srgbClr val="FFC000"/>
                </a:solidFill>
              </a:rPr>
              <a:t>4</a:t>
            </a:r>
            <a:r>
              <a:rPr lang="en-US" sz="2000" dirty="0" smtClean="0"/>
              <a:t>) = 0</a:t>
            </a:r>
            <a:endParaRPr lang="en-US" sz="2000" dirty="0"/>
          </a:p>
        </p:txBody>
      </p:sp>
      <p:pic>
        <p:nvPicPr>
          <p:cNvPr id="2355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38272" y="3133715"/>
            <a:ext cx="325005" cy="1285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Oval 27"/>
          <p:cNvSpPr/>
          <p:nvPr/>
        </p:nvSpPr>
        <p:spPr>
          <a:xfrm>
            <a:off x="5860044" y="2260707"/>
            <a:ext cx="2601047" cy="320447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878532" y="4409861"/>
            <a:ext cx="21153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FFC000"/>
                </a:solidFill>
              </a:rPr>
              <a:t>e</a:t>
            </a:r>
            <a:r>
              <a:rPr lang="en-US" i="1" baseline="-25000" dirty="0" smtClean="0">
                <a:solidFill>
                  <a:srgbClr val="FFC000"/>
                </a:solidFill>
              </a:rPr>
              <a:t>2</a:t>
            </a:r>
            <a:r>
              <a:rPr lang="en-US" dirty="0" smtClean="0"/>
              <a:t> = </a:t>
            </a:r>
            <a:r>
              <a:rPr lang="en-US" i="1" dirty="0" smtClean="0">
                <a:solidFill>
                  <a:srgbClr val="FFC000"/>
                </a:solidFill>
              </a:rPr>
              <a:t>e</a:t>
            </a:r>
            <a:r>
              <a:rPr lang="en-US" i="1" baseline="-25000" dirty="0" smtClean="0">
                <a:solidFill>
                  <a:srgbClr val="FFC000"/>
                </a:solidFill>
              </a:rPr>
              <a:t>3</a:t>
            </a:r>
            <a:r>
              <a:rPr lang="en-US" dirty="0" smtClean="0"/>
              <a:t> = </a:t>
            </a:r>
            <a:r>
              <a:rPr lang="en-US" i="1" dirty="0" smtClean="0">
                <a:solidFill>
                  <a:srgbClr val="FFC000"/>
                </a:solidFill>
              </a:rPr>
              <a:t>e</a:t>
            </a:r>
            <a:r>
              <a:rPr lang="en-US" i="1" baseline="-25000" dirty="0" smtClean="0">
                <a:solidFill>
                  <a:srgbClr val="FFC000"/>
                </a:solidFill>
              </a:rPr>
              <a:t>4</a:t>
            </a:r>
            <a:r>
              <a:rPr lang="en-US" dirty="0" smtClean="0"/>
              <a:t> =  1 or -1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5823082" y="2688255"/>
            <a:ext cx="2556990" cy="309613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380039" y="5363233"/>
            <a:ext cx="27081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(</a:t>
            </a:r>
            <a:r>
              <a:rPr lang="en-US" sz="2000" i="1" dirty="0" smtClean="0">
                <a:solidFill>
                  <a:srgbClr val="FFC000"/>
                </a:solidFill>
              </a:rPr>
              <a:t>1</a:t>
            </a:r>
            <a:r>
              <a:rPr lang="en-US" sz="2000" dirty="0" smtClean="0"/>
              <a:t>) + (</a:t>
            </a:r>
            <a:r>
              <a:rPr lang="en-US" sz="2000" i="1" dirty="0" smtClean="0">
                <a:solidFill>
                  <a:srgbClr val="FFC000"/>
                </a:solidFill>
              </a:rPr>
              <a:t>e</a:t>
            </a:r>
            <a:r>
              <a:rPr lang="en-US" sz="2000" i="1" baseline="-25000" dirty="0" smtClean="0">
                <a:solidFill>
                  <a:srgbClr val="FFC000"/>
                </a:solidFill>
              </a:rPr>
              <a:t>2</a:t>
            </a:r>
            <a:r>
              <a:rPr lang="en-US" sz="2000" dirty="0" smtClean="0"/>
              <a:t>) + (</a:t>
            </a:r>
            <a:r>
              <a:rPr lang="en-US" sz="2000" i="1" dirty="0" smtClean="0">
                <a:solidFill>
                  <a:srgbClr val="FFC000"/>
                </a:solidFill>
              </a:rPr>
              <a:t>e</a:t>
            </a:r>
            <a:r>
              <a:rPr lang="en-US" sz="2000" i="1" baseline="-25000" dirty="0" smtClean="0">
                <a:solidFill>
                  <a:srgbClr val="FFC000"/>
                </a:solidFill>
              </a:rPr>
              <a:t>3</a:t>
            </a:r>
            <a:r>
              <a:rPr lang="en-US" sz="2000" dirty="0" smtClean="0"/>
              <a:t>) + (</a:t>
            </a:r>
            <a:r>
              <a:rPr lang="en-US" sz="2000" i="1" dirty="0" smtClean="0">
                <a:solidFill>
                  <a:srgbClr val="FFC000"/>
                </a:solidFill>
              </a:rPr>
              <a:t>e</a:t>
            </a:r>
            <a:r>
              <a:rPr lang="en-US" sz="2000" i="1" baseline="-25000" dirty="0" smtClean="0">
                <a:solidFill>
                  <a:srgbClr val="FFC000"/>
                </a:solidFill>
              </a:rPr>
              <a:t>4</a:t>
            </a:r>
            <a:r>
              <a:rPr lang="en-US" sz="2000" dirty="0" smtClean="0"/>
              <a:t>) = 0</a:t>
            </a:r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5250739" y="5816338"/>
            <a:ext cx="3412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C000"/>
                </a:solidFill>
              </a:rPr>
              <a:t>e</a:t>
            </a:r>
            <a:r>
              <a:rPr lang="en-US" sz="2000" i="1" baseline="-25000" dirty="0" smtClean="0">
                <a:solidFill>
                  <a:srgbClr val="FFC000"/>
                </a:solidFill>
              </a:rPr>
              <a:t>2</a:t>
            </a:r>
            <a:r>
              <a:rPr lang="en-US" sz="2000" dirty="0" smtClean="0"/>
              <a:t> = </a:t>
            </a:r>
            <a:r>
              <a:rPr lang="en-US" sz="2000" i="1" dirty="0" smtClean="0">
                <a:solidFill>
                  <a:srgbClr val="FFC000"/>
                </a:solidFill>
              </a:rPr>
              <a:t>e</a:t>
            </a:r>
            <a:r>
              <a:rPr lang="en-US" sz="2000" i="1" baseline="-25000" dirty="0" smtClean="0">
                <a:solidFill>
                  <a:srgbClr val="FFC000"/>
                </a:solidFill>
              </a:rPr>
              <a:t>3</a:t>
            </a:r>
            <a:r>
              <a:rPr lang="en-US" sz="2000" dirty="0" smtClean="0"/>
              <a:t> = </a:t>
            </a:r>
            <a:r>
              <a:rPr lang="en-US" sz="2000" i="1" dirty="0" smtClean="0">
                <a:solidFill>
                  <a:srgbClr val="FFC000"/>
                </a:solidFill>
              </a:rPr>
              <a:t>e</a:t>
            </a:r>
            <a:r>
              <a:rPr lang="en-US" sz="2000" i="1" baseline="-25000" dirty="0" smtClean="0">
                <a:solidFill>
                  <a:srgbClr val="FFC000"/>
                </a:solidFill>
              </a:rPr>
              <a:t>4</a:t>
            </a:r>
            <a:r>
              <a:rPr lang="en-US" sz="2000" dirty="0" smtClean="0"/>
              <a:t> =  two -1 and one 1</a:t>
            </a:r>
            <a:endParaRPr lang="en-US" sz="2000" dirty="0"/>
          </a:p>
        </p:txBody>
      </p:sp>
      <p:pic>
        <p:nvPicPr>
          <p:cNvPr id="23654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76" y="3165894"/>
            <a:ext cx="1429583" cy="27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Oval 29"/>
          <p:cNvSpPr/>
          <p:nvPr/>
        </p:nvSpPr>
        <p:spPr>
          <a:xfrm>
            <a:off x="5881436" y="3125516"/>
            <a:ext cx="2625956" cy="33688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From the Rules: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</a:t>
            </a:r>
            <a:r>
              <a:rPr kumimoji="0" lang="en-US" sz="4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2v</a:t>
            </a:r>
            <a:endParaRPr kumimoji="0" lang="en-US" sz="40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 Box 1035"/>
          <p:cNvSpPr txBox="1">
            <a:spLocks noChangeArrowheads="1"/>
          </p:cNvSpPr>
          <p:nvPr/>
        </p:nvSpPr>
        <p:spPr bwMode="auto">
          <a:xfrm>
            <a:off x="278043" y="3746085"/>
            <a:ext cx="426697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AutoNum type="arabicPeriod" startAt="4"/>
            </a:pPr>
            <a:r>
              <a:rPr lang="sv-SE" sz="2000" dirty="0" smtClean="0"/>
              <a:t>The sum of the squares under E = order of the group.</a:t>
            </a:r>
            <a:endParaRPr lang="sv-SE" sz="2000" dirty="0"/>
          </a:p>
          <a:p>
            <a:pPr marL="914400" lvl="1" indent="-457200"/>
            <a:r>
              <a:rPr lang="sv-SE" sz="2000" dirty="0" smtClean="0"/>
              <a:t>	</a:t>
            </a:r>
            <a:r>
              <a:rPr lang="sv-SE" sz="2000" dirty="0" smtClean="0">
                <a:solidFill>
                  <a:srgbClr val="FF0000"/>
                </a:solidFill>
              </a:rPr>
              <a:t>- Algebra</a:t>
            </a:r>
          </a:p>
        </p:txBody>
      </p:sp>
      <p:sp>
        <p:nvSpPr>
          <p:cNvPr id="5" name="Text Box 1036"/>
          <p:cNvSpPr txBox="1">
            <a:spLocks noChangeArrowheads="1"/>
          </p:cNvSpPr>
          <p:nvPr/>
        </p:nvSpPr>
        <p:spPr bwMode="auto">
          <a:xfrm>
            <a:off x="278043" y="4871386"/>
            <a:ext cx="427944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AutoNum type="arabicPeriod" startAt="5"/>
            </a:pPr>
            <a:r>
              <a:rPr lang="sv-SE" sz="2000" dirty="0" smtClean="0"/>
              <a:t>The sum of the squares times # of operations = order of the group. </a:t>
            </a:r>
          </a:p>
          <a:p>
            <a:pPr lvl="1" indent="-457200"/>
            <a:r>
              <a:rPr lang="sv-SE" sz="2000" dirty="0" smtClean="0"/>
              <a:t>		</a:t>
            </a:r>
            <a:r>
              <a:rPr lang="sv-SE" sz="2000" dirty="0" smtClean="0">
                <a:solidFill>
                  <a:srgbClr val="FF0000"/>
                </a:solidFill>
              </a:rPr>
              <a:t>- Algebra</a:t>
            </a:r>
          </a:p>
          <a:p>
            <a:pPr marL="457200" indent="-457200"/>
            <a:endParaRPr lang="sv-SE" sz="2000" dirty="0"/>
          </a:p>
        </p:txBody>
      </p:sp>
      <p:sp>
        <p:nvSpPr>
          <p:cNvPr id="6" name="Text Box 1038"/>
          <p:cNvSpPr txBox="1">
            <a:spLocks noChangeArrowheads="1"/>
          </p:cNvSpPr>
          <p:nvPr/>
        </p:nvSpPr>
        <p:spPr bwMode="auto">
          <a:xfrm>
            <a:off x="278043" y="5966370"/>
            <a:ext cx="41243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sv-SE" sz="2000" dirty="0" smtClean="0"/>
              <a:t>6.	 Irreducible reps are orthoganal </a:t>
            </a:r>
            <a:r>
              <a:rPr lang="sv-SE" sz="2000" dirty="0" smtClean="0">
                <a:latin typeface="Symbol" pitchFamily="18" charset="2"/>
              </a:rPr>
              <a:t>S</a:t>
            </a:r>
            <a:r>
              <a:rPr lang="sv-SE" sz="2000" dirty="0" smtClean="0"/>
              <a:t>(</a:t>
            </a:r>
            <a:r>
              <a:rPr lang="sv-SE" sz="2000" dirty="0" smtClean="0">
                <a:latin typeface="Symbol" pitchFamily="18" charset="2"/>
              </a:rPr>
              <a:t>G</a:t>
            </a:r>
            <a:r>
              <a:rPr lang="sv-SE" sz="2000" baseline="-25000" dirty="0" smtClean="0"/>
              <a:t>1</a:t>
            </a:r>
            <a:r>
              <a:rPr lang="sv-SE" sz="2000" dirty="0" smtClean="0"/>
              <a:t> x </a:t>
            </a:r>
            <a:r>
              <a:rPr lang="sv-SE" sz="2000" dirty="0" smtClean="0">
                <a:latin typeface="Symbol" pitchFamily="18" charset="2"/>
              </a:rPr>
              <a:t>G</a:t>
            </a:r>
            <a:r>
              <a:rPr lang="sv-SE" sz="2000" baseline="-25000" dirty="0" smtClean="0"/>
              <a:t>2</a:t>
            </a:r>
            <a:r>
              <a:rPr lang="sv-SE" sz="2000" dirty="0" smtClean="0"/>
              <a:t> x opperation) = 0</a:t>
            </a:r>
            <a:endParaRPr lang="sv-SE" sz="2000" dirty="0"/>
          </a:p>
        </p:txBody>
      </p:sp>
      <p:sp>
        <p:nvSpPr>
          <p:cNvPr id="7" name="Text Box 1039"/>
          <p:cNvSpPr txBox="1">
            <a:spLocks noChangeArrowheads="1"/>
          </p:cNvSpPr>
          <p:nvPr/>
        </p:nvSpPr>
        <p:spPr bwMode="auto">
          <a:xfrm>
            <a:off x="278043" y="1155697"/>
            <a:ext cx="40862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sv-SE" sz="2000" dirty="0" smtClean="0"/>
              <a:t>Classes are grouped.</a:t>
            </a:r>
          </a:p>
          <a:p>
            <a:pPr marL="914400" lvl="1" indent="-457200"/>
            <a:r>
              <a:rPr lang="sv-SE" sz="2000" dirty="0" smtClean="0">
                <a:solidFill>
                  <a:srgbClr val="FF0000"/>
                </a:solidFill>
              </a:rPr>
              <a:t>	-no groups for C</a:t>
            </a:r>
            <a:r>
              <a:rPr lang="sv-SE" sz="2000" baseline="-25000" dirty="0" smtClean="0">
                <a:solidFill>
                  <a:srgbClr val="FF0000"/>
                </a:solidFill>
              </a:rPr>
              <a:t>2v</a:t>
            </a:r>
            <a:endParaRPr lang="sv-SE" sz="2000" baseline="-25000" dirty="0">
              <a:solidFill>
                <a:srgbClr val="FF0000"/>
              </a:solidFill>
            </a:endParaRPr>
          </a:p>
        </p:txBody>
      </p:sp>
      <p:sp>
        <p:nvSpPr>
          <p:cNvPr id="8" name="Text Box 1040"/>
          <p:cNvSpPr txBox="1">
            <a:spLocks noChangeArrowheads="1"/>
          </p:cNvSpPr>
          <p:nvPr/>
        </p:nvSpPr>
        <p:spPr bwMode="auto">
          <a:xfrm>
            <a:off x="282265" y="2013433"/>
            <a:ext cx="403638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AutoNum type="arabicPeriod" startAt="2"/>
            </a:pPr>
            <a:r>
              <a:rPr lang="sv-SE" sz="2000" dirty="0" smtClean="0"/>
              <a:t>The table is square.</a:t>
            </a:r>
          </a:p>
          <a:p>
            <a:pPr marL="914400" lvl="1" indent="-457200"/>
            <a:r>
              <a:rPr lang="sv-SE" sz="2000" dirty="0" smtClean="0"/>
              <a:t>	</a:t>
            </a:r>
            <a:r>
              <a:rPr lang="sv-SE" sz="2000" dirty="0" smtClean="0">
                <a:solidFill>
                  <a:srgbClr val="FF0000"/>
                </a:solidFill>
              </a:rPr>
              <a:t>-4 x 4 table</a:t>
            </a:r>
            <a:endParaRPr lang="sv-SE" sz="2000" baseline="-25000" dirty="0" smtClean="0">
              <a:solidFill>
                <a:srgbClr val="FF0000"/>
              </a:solidFill>
            </a:endParaRPr>
          </a:p>
          <a:p>
            <a:pPr marL="914400" lvl="1" indent="-457200"/>
            <a:endParaRPr lang="sv-SE" sz="2000" dirty="0"/>
          </a:p>
        </p:txBody>
      </p:sp>
      <p:sp>
        <p:nvSpPr>
          <p:cNvPr id="9" name="Text Box 1040"/>
          <p:cNvSpPr txBox="1">
            <a:spLocks noChangeArrowheads="1"/>
          </p:cNvSpPr>
          <p:nvPr/>
        </p:nvSpPr>
        <p:spPr bwMode="auto">
          <a:xfrm>
            <a:off x="277662" y="2875458"/>
            <a:ext cx="48023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AutoNum type="arabicPeriod" startAt="3"/>
            </a:pPr>
            <a:r>
              <a:rPr lang="sv-SE" sz="2000" dirty="0" smtClean="0"/>
              <a:t>There is always a </a:t>
            </a:r>
            <a:r>
              <a:rPr lang="sv-SE" sz="2000" dirty="0" smtClean="0">
                <a:latin typeface="Symbol" pitchFamily="18" charset="2"/>
              </a:rPr>
              <a:t>G</a:t>
            </a:r>
            <a:r>
              <a:rPr lang="sv-SE" sz="2000" dirty="0" smtClean="0"/>
              <a:t> = 1 representation.</a:t>
            </a:r>
          </a:p>
          <a:p>
            <a:pPr marL="914400" lvl="1" indent="-457200"/>
            <a:r>
              <a:rPr lang="sv-SE" sz="2000" dirty="0" smtClean="0">
                <a:solidFill>
                  <a:srgbClr val="FF0000"/>
                </a:solidFill>
              </a:rPr>
              <a:t>	-Easiest step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67201" y="1164138"/>
            <a:ext cx="29679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/>
              <a:t>Operations: </a:t>
            </a:r>
            <a:r>
              <a:rPr lang="en-US" sz="2400" dirty="0" smtClean="0"/>
              <a:t>E, C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</a:t>
            </a:r>
            <a:r>
              <a:rPr lang="el-GR" sz="2400" dirty="0" smtClean="0"/>
              <a:t>σ, σ'</a:t>
            </a:r>
            <a:endParaRPr lang="en-US" sz="2400" dirty="0"/>
          </a:p>
        </p:txBody>
      </p:sp>
      <p:pic>
        <p:nvPicPr>
          <p:cNvPr id="211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2031" y="2213428"/>
            <a:ext cx="3074307" cy="396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8203" y="2197327"/>
            <a:ext cx="3102655" cy="220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5374553" y="2649249"/>
            <a:ext cx="48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Symbol" pitchFamily="18" charset="2"/>
              </a:rPr>
              <a:t>G </a:t>
            </a:r>
            <a:r>
              <a:rPr lang="el-GR" sz="1400" dirty="0" smtClean="0">
                <a:latin typeface="Arial"/>
              </a:rPr>
              <a:t>1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381813" y="3077415"/>
            <a:ext cx="48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Symbol" pitchFamily="18" charset="2"/>
              </a:rPr>
              <a:t>G </a:t>
            </a:r>
            <a:r>
              <a:rPr lang="en-US" sz="1400" dirty="0" smtClean="0">
                <a:latin typeface="Arial"/>
              </a:rPr>
              <a:t>2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374559" y="3534609"/>
            <a:ext cx="48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Symbol" pitchFamily="18" charset="2"/>
              </a:rPr>
              <a:t>G </a:t>
            </a:r>
            <a:r>
              <a:rPr lang="en-US" sz="1400" dirty="0" smtClean="0">
                <a:latin typeface="Arial"/>
              </a:rPr>
              <a:t>3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381819" y="3991803"/>
            <a:ext cx="48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Symbol" pitchFamily="18" charset="2"/>
              </a:rPr>
              <a:t>G </a:t>
            </a:r>
            <a:r>
              <a:rPr lang="en-US" sz="1400" dirty="0" smtClean="0">
                <a:latin typeface="Arial"/>
              </a:rPr>
              <a:t>4</a:t>
            </a:r>
            <a:endParaRPr lang="en-US" dirty="0"/>
          </a:p>
        </p:txBody>
      </p:sp>
      <p:pic>
        <p:nvPicPr>
          <p:cNvPr id="2344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9487" y="2713945"/>
            <a:ext cx="2170113" cy="276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4675696" y="4899747"/>
            <a:ext cx="44588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1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8000"/>
                </a:solidFill>
              </a:rPr>
              <a:t>1</a:t>
            </a:r>
            <a:r>
              <a:rPr lang="en-US" sz="2000" dirty="0" smtClean="0"/>
              <a:t>)(</a:t>
            </a:r>
            <a:r>
              <a:rPr lang="en-US" sz="2000" i="1" dirty="0" smtClean="0">
                <a:solidFill>
                  <a:srgbClr val="FFC000"/>
                </a:solidFill>
              </a:rPr>
              <a:t>1</a:t>
            </a:r>
            <a:r>
              <a:rPr lang="en-US" sz="2000" dirty="0" smtClean="0"/>
              <a:t>) + </a:t>
            </a:r>
            <a:r>
              <a:rPr lang="en-US" sz="2000" dirty="0" smtClean="0">
                <a:solidFill>
                  <a:srgbClr val="7030A0"/>
                </a:solidFill>
              </a:rPr>
              <a:t>1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8000"/>
                </a:solidFill>
              </a:rPr>
              <a:t>1</a:t>
            </a:r>
            <a:r>
              <a:rPr lang="en-US" sz="2000" dirty="0" smtClean="0"/>
              <a:t>)(</a:t>
            </a:r>
            <a:r>
              <a:rPr lang="en-US" sz="2000" i="1" dirty="0" smtClean="0">
                <a:solidFill>
                  <a:srgbClr val="FFC000"/>
                </a:solidFill>
              </a:rPr>
              <a:t>e</a:t>
            </a:r>
            <a:r>
              <a:rPr lang="en-US" sz="2000" i="1" baseline="-25000" dirty="0" smtClean="0">
                <a:solidFill>
                  <a:srgbClr val="FFC000"/>
                </a:solidFill>
              </a:rPr>
              <a:t>2</a:t>
            </a:r>
            <a:r>
              <a:rPr lang="en-US" sz="2000" dirty="0" smtClean="0"/>
              <a:t>) + </a:t>
            </a:r>
            <a:r>
              <a:rPr lang="en-US" sz="2000" dirty="0" smtClean="0">
                <a:solidFill>
                  <a:srgbClr val="7030A0"/>
                </a:solidFill>
              </a:rPr>
              <a:t>1</a:t>
            </a:r>
            <a:r>
              <a:rPr lang="en-US" sz="2000" dirty="0" smtClean="0"/>
              <a:t>(-</a:t>
            </a:r>
            <a:r>
              <a:rPr lang="en-US" sz="2000" dirty="0" smtClean="0">
                <a:solidFill>
                  <a:srgbClr val="008000"/>
                </a:solidFill>
              </a:rPr>
              <a:t>1</a:t>
            </a:r>
            <a:r>
              <a:rPr lang="en-US" sz="2000" dirty="0" smtClean="0"/>
              <a:t>)(</a:t>
            </a:r>
            <a:r>
              <a:rPr lang="en-US" sz="2000" i="1" dirty="0" smtClean="0">
                <a:solidFill>
                  <a:srgbClr val="FFC000"/>
                </a:solidFill>
              </a:rPr>
              <a:t>e</a:t>
            </a:r>
            <a:r>
              <a:rPr lang="en-US" sz="2000" i="1" baseline="-25000" dirty="0" smtClean="0">
                <a:solidFill>
                  <a:srgbClr val="FFC000"/>
                </a:solidFill>
              </a:rPr>
              <a:t>3</a:t>
            </a:r>
            <a:r>
              <a:rPr lang="en-US" sz="2000" dirty="0" smtClean="0"/>
              <a:t>) + </a:t>
            </a:r>
            <a:r>
              <a:rPr lang="en-US" sz="2000" dirty="0" smtClean="0">
                <a:solidFill>
                  <a:srgbClr val="7030A0"/>
                </a:solidFill>
              </a:rPr>
              <a:t>1</a:t>
            </a:r>
            <a:r>
              <a:rPr lang="en-US" sz="2000" dirty="0" smtClean="0"/>
              <a:t>(-</a:t>
            </a:r>
            <a:r>
              <a:rPr lang="en-US" sz="2000" dirty="0" smtClean="0">
                <a:solidFill>
                  <a:srgbClr val="008000"/>
                </a:solidFill>
              </a:rPr>
              <a:t>1</a:t>
            </a:r>
            <a:r>
              <a:rPr lang="en-US" sz="2000" dirty="0" smtClean="0"/>
              <a:t>)(</a:t>
            </a:r>
            <a:r>
              <a:rPr lang="en-US" sz="2000" i="1" dirty="0" smtClean="0">
                <a:solidFill>
                  <a:srgbClr val="FFC000"/>
                </a:solidFill>
              </a:rPr>
              <a:t>e</a:t>
            </a:r>
            <a:r>
              <a:rPr lang="en-US" sz="2000" i="1" baseline="-25000" dirty="0" smtClean="0">
                <a:solidFill>
                  <a:srgbClr val="FFC000"/>
                </a:solidFill>
              </a:rPr>
              <a:t>4</a:t>
            </a:r>
            <a:r>
              <a:rPr lang="en-US" sz="2000" dirty="0" smtClean="0"/>
              <a:t>) = 0</a:t>
            </a:r>
            <a:endParaRPr lang="en-US" sz="2000" dirty="0"/>
          </a:p>
        </p:txBody>
      </p:sp>
      <p:pic>
        <p:nvPicPr>
          <p:cNvPr id="2355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38272" y="3133715"/>
            <a:ext cx="325005" cy="1285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Oval 27"/>
          <p:cNvSpPr/>
          <p:nvPr/>
        </p:nvSpPr>
        <p:spPr>
          <a:xfrm>
            <a:off x="5860044" y="2260707"/>
            <a:ext cx="2601047" cy="320447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878532" y="4409861"/>
            <a:ext cx="21153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FFC000"/>
                </a:solidFill>
              </a:rPr>
              <a:t>e</a:t>
            </a:r>
            <a:r>
              <a:rPr lang="en-US" i="1" baseline="-25000" dirty="0" smtClean="0">
                <a:solidFill>
                  <a:srgbClr val="FFC000"/>
                </a:solidFill>
              </a:rPr>
              <a:t>2</a:t>
            </a:r>
            <a:r>
              <a:rPr lang="en-US" dirty="0" smtClean="0"/>
              <a:t> = </a:t>
            </a:r>
            <a:r>
              <a:rPr lang="en-US" i="1" dirty="0" smtClean="0">
                <a:solidFill>
                  <a:srgbClr val="FFC000"/>
                </a:solidFill>
              </a:rPr>
              <a:t>e</a:t>
            </a:r>
            <a:r>
              <a:rPr lang="en-US" i="1" baseline="-25000" dirty="0" smtClean="0">
                <a:solidFill>
                  <a:srgbClr val="FFC000"/>
                </a:solidFill>
              </a:rPr>
              <a:t>3</a:t>
            </a:r>
            <a:r>
              <a:rPr lang="en-US" dirty="0" smtClean="0"/>
              <a:t> = </a:t>
            </a:r>
            <a:r>
              <a:rPr lang="en-US" i="1" dirty="0" smtClean="0">
                <a:solidFill>
                  <a:srgbClr val="FFC000"/>
                </a:solidFill>
              </a:rPr>
              <a:t>e</a:t>
            </a:r>
            <a:r>
              <a:rPr lang="en-US" i="1" baseline="-25000" dirty="0" smtClean="0">
                <a:solidFill>
                  <a:srgbClr val="FFC000"/>
                </a:solidFill>
              </a:rPr>
              <a:t>4</a:t>
            </a:r>
            <a:r>
              <a:rPr lang="en-US" dirty="0" smtClean="0"/>
              <a:t> =  1 or -1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5380039" y="5363233"/>
            <a:ext cx="31606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(</a:t>
            </a:r>
            <a:r>
              <a:rPr lang="en-US" sz="2000" i="1" dirty="0" smtClean="0">
                <a:solidFill>
                  <a:srgbClr val="FFC000"/>
                </a:solidFill>
              </a:rPr>
              <a:t>1</a:t>
            </a:r>
            <a:r>
              <a:rPr lang="en-US" sz="2000" dirty="0" smtClean="0"/>
              <a:t>) + (</a:t>
            </a:r>
            <a:r>
              <a:rPr lang="en-US" sz="2000" i="1" dirty="0" smtClean="0">
                <a:solidFill>
                  <a:srgbClr val="FFC000"/>
                </a:solidFill>
              </a:rPr>
              <a:t>e</a:t>
            </a:r>
            <a:r>
              <a:rPr lang="en-US" sz="2000" i="1" baseline="-25000" dirty="0" smtClean="0">
                <a:solidFill>
                  <a:srgbClr val="FFC000"/>
                </a:solidFill>
              </a:rPr>
              <a:t>2</a:t>
            </a:r>
            <a:r>
              <a:rPr lang="en-US" sz="2000" dirty="0" smtClean="0"/>
              <a:t>) + -(</a:t>
            </a:r>
            <a:r>
              <a:rPr lang="en-US" sz="2000" i="1" dirty="0" smtClean="0">
                <a:solidFill>
                  <a:srgbClr val="FFC000"/>
                </a:solidFill>
              </a:rPr>
              <a:t>e</a:t>
            </a:r>
            <a:r>
              <a:rPr lang="en-US" sz="2000" i="1" baseline="-25000" dirty="0" smtClean="0">
                <a:solidFill>
                  <a:srgbClr val="FFC000"/>
                </a:solidFill>
              </a:rPr>
              <a:t>3</a:t>
            </a:r>
            <a:r>
              <a:rPr lang="en-US" sz="2000" dirty="0" smtClean="0"/>
              <a:t>) + -(</a:t>
            </a:r>
            <a:r>
              <a:rPr lang="en-US" sz="2000" i="1" dirty="0" smtClean="0">
                <a:solidFill>
                  <a:srgbClr val="FFC000"/>
                </a:solidFill>
              </a:rPr>
              <a:t>e</a:t>
            </a:r>
            <a:r>
              <a:rPr lang="en-US" sz="2000" i="1" baseline="-25000" dirty="0" smtClean="0">
                <a:solidFill>
                  <a:srgbClr val="FFC000"/>
                </a:solidFill>
              </a:rPr>
              <a:t>4</a:t>
            </a:r>
            <a:r>
              <a:rPr lang="en-US" sz="2000" dirty="0" smtClean="0"/>
              <a:t>) = 0</a:t>
            </a:r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5439002" y="5788054"/>
            <a:ext cx="981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C000"/>
                </a:solidFill>
              </a:rPr>
              <a:t>e</a:t>
            </a:r>
            <a:r>
              <a:rPr lang="en-US" sz="2000" i="1" baseline="-25000" dirty="0" smtClean="0">
                <a:solidFill>
                  <a:srgbClr val="FFC000"/>
                </a:solidFill>
              </a:rPr>
              <a:t>2</a:t>
            </a:r>
            <a:r>
              <a:rPr lang="en-US" sz="2000" dirty="0" smtClean="0"/>
              <a:t> = -1</a:t>
            </a:r>
            <a:endParaRPr lang="en-US" sz="2000" dirty="0"/>
          </a:p>
        </p:txBody>
      </p:sp>
      <p:pic>
        <p:nvPicPr>
          <p:cNvPr id="23654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76" y="3165894"/>
            <a:ext cx="1429583" cy="27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Oval 29"/>
          <p:cNvSpPr/>
          <p:nvPr/>
        </p:nvSpPr>
        <p:spPr>
          <a:xfrm>
            <a:off x="5862582" y="3580850"/>
            <a:ext cx="2625956" cy="33688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823082" y="3131324"/>
            <a:ext cx="2556990" cy="309613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469942" y="5800510"/>
            <a:ext cx="1420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C000"/>
                </a:solidFill>
              </a:rPr>
              <a:t>e</a:t>
            </a:r>
            <a:r>
              <a:rPr lang="en-US" i="1" baseline="-25000" dirty="0" smtClean="0">
                <a:solidFill>
                  <a:srgbClr val="FFC000"/>
                </a:solidFill>
              </a:rPr>
              <a:t>3</a:t>
            </a:r>
            <a:r>
              <a:rPr lang="en-US" dirty="0" smtClean="0"/>
              <a:t> = 1, </a:t>
            </a:r>
            <a:r>
              <a:rPr lang="en-US" i="1" dirty="0" smtClean="0">
                <a:solidFill>
                  <a:srgbClr val="FFC000"/>
                </a:solidFill>
              </a:rPr>
              <a:t>e</a:t>
            </a:r>
            <a:r>
              <a:rPr lang="en-US" i="1" baseline="-25000" dirty="0" smtClean="0">
                <a:solidFill>
                  <a:srgbClr val="FFC000"/>
                </a:solidFill>
              </a:rPr>
              <a:t>4</a:t>
            </a:r>
            <a:r>
              <a:rPr lang="en-US" dirty="0" smtClean="0"/>
              <a:t> = -1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6974357" y="6103501"/>
            <a:ext cx="38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6462087" y="6358263"/>
            <a:ext cx="1420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C000"/>
                </a:solidFill>
              </a:rPr>
              <a:t>e</a:t>
            </a:r>
            <a:r>
              <a:rPr lang="en-US" i="1" baseline="-25000" dirty="0" smtClean="0">
                <a:solidFill>
                  <a:srgbClr val="FFC000"/>
                </a:solidFill>
              </a:rPr>
              <a:t>3</a:t>
            </a:r>
            <a:r>
              <a:rPr lang="en-US" dirty="0" smtClean="0"/>
              <a:t> = -1, </a:t>
            </a:r>
            <a:r>
              <a:rPr lang="en-US" i="1" dirty="0" smtClean="0">
                <a:solidFill>
                  <a:srgbClr val="FFC000"/>
                </a:solidFill>
              </a:rPr>
              <a:t>e</a:t>
            </a:r>
            <a:r>
              <a:rPr lang="en-US" i="1" baseline="-25000" dirty="0" smtClean="0">
                <a:solidFill>
                  <a:srgbClr val="FFC000"/>
                </a:solidFill>
              </a:rPr>
              <a:t>4</a:t>
            </a:r>
            <a:r>
              <a:rPr lang="en-US" dirty="0" smtClean="0"/>
              <a:t> = 1</a:t>
            </a:r>
            <a:endParaRPr lang="en-US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 animBg="1"/>
      <p:bldP spid="38" grpId="0"/>
      <p:bldP spid="39" grpId="0"/>
      <p:bldP spid="30" grpId="0" animBg="1"/>
      <p:bldP spid="37" grpId="0" animBg="1"/>
      <p:bldP spid="27" grpId="0"/>
      <p:bldP spid="29" grpId="0"/>
      <p:bldP spid="3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From the Rules: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</a:t>
            </a:r>
            <a:r>
              <a:rPr kumimoji="0" lang="en-US" sz="4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2v</a:t>
            </a:r>
            <a:endParaRPr kumimoji="0" lang="en-US" sz="40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 Box 1035"/>
          <p:cNvSpPr txBox="1">
            <a:spLocks noChangeArrowheads="1"/>
          </p:cNvSpPr>
          <p:nvPr/>
        </p:nvSpPr>
        <p:spPr bwMode="auto">
          <a:xfrm>
            <a:off x="278043" y="3746085"/>
            <a:ext cx="426697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AutoNum type="arabicPeriod" startAt="4"/>
            </a:pPr>
            <a:r>
              <a:rPr lang="sv-SE" sz="2000" dirty="0" smtClean="0"/>
              <a:t>The sum of the squares under E = order of the group.</a:t>
            </a:r>
            <a:endParaRPr lang="sv-SE" sz="2000" dirty="0"/>
          </a:p>
          <a:p>
            <a:pPr marL="914400" lvl="1" indent="-457200"/>
            <a:r>
              <a:rPr lang="sv-SE" sz="2000" dirty="0" smtClean="0"/>
              <a:t>	</a:t>
            </a:r>
            <a:r>
              <a:rPr lang="sv-SE" sz="2000" dirty="0" smtClean="0">
                <a:solidFill>
                  <a:srgbClr val="FF0000"/>
                </a:solidFill>
              </a:rPr>
              <a:t>- Algebra</a:t>
            </a:r>
          </a:p>
        </p:txBody>
      </p:sp>
      <p:sp>
        <p:nvSpPr>
          <p:cNvPr id="5" name="Text Box 1036"/>
          <p:cNvSpPr txBox="1">
            <a:spLocks noChangeArrowheads="1"/>
          </p:cNvSpPr>
          <p:nvPr/>
        </p:nvSpPr>
        <p:spPr bwMode="auto">
          <a:xfrm>
            <a:off x="278043" y="4871386"/>
            <a:ext cx="427944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AutoNum type="arabicPeriod" startAt="5"/>
            </a:pPr>
            <a:r>
              <a:rPr lang="sv-SE" sz="2000" dirty="0" smtClean="0"/>
              <a:t>The sum of the squares times # of operations = order of the group. </a:t>
            </a:r>
          </a:p>
          <a:p>
            <a:pPr lvl="1" indent="-457200"/>
            <a:r>
              <a:rPr lang="sv-SE" sz="2000" dirty="0" smtClean="0"/>
              <a:t>		</a:t>
            </a:r>
            <a:r>
              <a:rPr lang="sv-SE" sz="2000" dirty="0" smtClean="0">
                <a:solidFill>
                  <a:srgbClr val="FF0000"/>
                </a:solidFill>
              </a:rPr>
              <a:t>- Algebra</a:t>
            </a:r>
          </a:p>
          <a:p>
            <a:pPr marL="457200" indent="-457200"/>
            <a:endParaRPr lang="sv-SE" sz="2000" dirty="0"/>
          </a:p>
        </p:txBody>
      </p:sp>
      <p:sp>
        <p:nvSpPr>
          <p:cNvPr id="6" name="Text Box 1038"/>
          <p:cNvSpPr txBox="1">
            <a:spLocks noChangeArrowheads="1"/>
          </p:cNvSpPr>
          <p:nvPr/>
        </p:nvSpPr>
        <p:spPr bwMode="auto">
          <a:xfrm>
            <a:off x="278043" y="5966370"/>
            <a:ext cx="41243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sv-SE" sz="2000" dirty="0" smtClean="0"/>
              <a:t>6.	 Irreducible reps are orthoganal </a:t>
            </a:r>
            <a:r>
              <a:rPr lang="sv-SE" sz="2000" dirty="0" smtClean="0">
                <a:latin typeface="Symbol" pitchFamily="18" charset="2"/>
              </a:rPr>
              <a:t>S</a:t>
            </a:r>
            <a:r>
              <a:rPr lang="sv-SE" sz="2000" dirty="0" smtClean="0"/>
              <a:t>(</a:t>
            </a:r>
            <a:r>
              <a:rPr lang="sv-SE" sz="2000" dirty="0" smtClean="0">
                <a:latin typeface="Symbol" pitchFamily="18" charset="2"/>
              </a:rPr>
              <a:t>G</a:t>
            </a:r>
            <a:r>
              <a:rPr lang="sv-SE" sz="2000" baseline="-25000" dirty="0" smtClean="0"/>
              <a:t>1</a:t>
            </a:r>
            <a:r>
              <a:rPr lang="sv-SE" sz="2000" dirty="0" smtClean="0"/>
              <a:t> x </a:t>
            </a:r>
            <a:r>
              <a:rPr lang="sv-SE" sz="2000" dirty="0" smtClean="0">
                <a:latin typeface="Symbol" pitchFamily="18" charset="2"/>
              </a:rPr>
              <a:t>G</a:t>
            </a:r>
            <a:r>
              <a:rPr lang="sv-SE" sz="2000" baseline="-25000" dirty="0" smtClean="0"/>
              <a:t>2</a:t>
            </a:r>
            <a:r>
              <a:rPr lang="sv-SE" sz="2000" dirty="0" smtClean="0"/>
              <a:t> x opperation) = 0</a:t>
            </a:r>
            <a:endParaRPr lang="sv-SE" sz="2000" dirty="0"/>
          </a:p>
        </p:txBody>
      </p:sp>
      <p:sp>
        <p:nvSpPr>
          <p:cNvPr id="7" name="Text Box 1039"/>
          <p:cNvSpPr txBox="1">
            <a:spLocks noChangeArrowheads="1"/>
          </p:cNvSpPr>
          <p:nvPr/>
        </p:nvSpPr>
        <p:spPr bwMode="auto">
          <a:xfrm>
            <a:off x="278043" y="1155697"/>
            <a:ext cx="40862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sv-SE" sz="2000" dirty="0" smtClean="0"/>
              <a:t>Classes are grouped.</a:t>
            </a:r>
          </a:p>
          <a:p>
            <a:pPr marL="914400" lvl="1" indent="-457200"/>
            <a:r>
              <a:rPr lang="sv-SE" sz="2000" dirty="0" smtClean="0">
                <a:solidFill>
                  <a:srgbClr val="FF0000"/>
                </a:solidFill>
              </a:rPr>
              <a:t>	-no groups for C</a:t>
            </a:r>
            <a:r>
              <a:rPr lang="sv-SE" sz="2000" baseline="-25000" dirty="0" smtClean="0">
                <a:solidFill>
                  <a:srgbClr val="FF0000"/>
                </a:solidFill>
              </a:rPr>
              <a:t>2v</a:t>
            </a:r>
            <a:endParaRPr lang="sv-SE" sz="2000" baseline="-25000" dirty="0">
              <a:solidFill>
                <a:srgbClr val="FF0000"/>
              </a:solidFill>
            </a:endParaRPr>
          </a:p>
        </p:txBody>
      </p:sp>
      <p:sp>
        <p:nvSpPr>
          <p:cNvPr id="8" name="Text Box 1040"/>
          <p:cNvSpPr txBox="1">
            <a:spLocks noChangeArrowheads="1"/>
          </p:cNvSpPr>
          <p:nvPr/>
        </p:nvSpPr>
        <p:spPr bwMode="auto">
          <a:xfrm>
            <a:off x="282265" y="2013433"/>
            <a:ext cx="403638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AutoNum type="arabicPeriod" startAt="2"/>
            </a:pPr>
            <a:r>
              <a:rPr lang="sv-SE" sz="2000" dirty="0" smtClean="0"/>
              <a:t>The table is square.</a:t>
            </a:r>
          </a:p>
          <a:p>
            <a:pPr marL="914400" lvl="1" indent="-457200"/>
            <a:r>
              <a:rPr lang="sv-SE" sz="2000" dirty="0" smtClean="0"/>
              <a:t>	</a:t>
            </a:r>
            <a:r>
              <a:rPr lang="sv-SE" sz="2000" dirty="0" smtClean="0">
                <a:solidFill>
                  <a:srgbClr val="FF0000"/>
                </a:solidFill>
              </a:rPr>
              <a:t>-4 x 4 table</a:t>
            </a:r>
            <a:endParaRPr lang="sv-SE" sz="2000" baseline="-25000" dirty="0" smtClean="0">
              <a:solidFill>
                <a:srgbClr val="FF0000"/>
              </a:solidFill>
            </a:endParaRPr>
          </a:p>
          <a:p>
            <a:pPr marL="914400" lvl="1" indent="-457200"/>
            <a:endParaRPr lang="sv-SE" sz="2000" dirty="0"/>
          </a:p>
        </p:txBody>
      </p:sp>
      <p:sp>
        <p:nvSpPr>
          <p:cNvPr id="9" name="Text Box 1040"/>
          <p:cNvSpPr txBox="1">
            <a:spLocks noChangeArrowheads="1"/>
          </p:cNvSpPr>
          <p:nvPr/>
        </p:nvSpPr>
        <p:spPr bwMode="auto">
          <a:xfrm>
            <a:off x="277662" y="2875458"/>
            <a:ext cx="48023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AutoNum type="arabicPeriod" startAt="3"/>
            </a:pPr>
            <a:r>
              <a:rPr lang="sv-SE" sz="2000" dirty="0" smtClean="0"/>
              <a:t>There is always a </a:t>
            </a:r>
            <a:r>
              <a:rPr lang="sv-SE" sz="2000" dirty="0" smtClean="0">
                <a:latin typeface="Symbol" pitchFamily="18" charset="2"/>
              </a:rPr>
              <a:t>G</a:t>
            </a:r>
            <a:r>
              <a:rPr lang="sv-SE" sz="2000" dirty="0" smtClean="0"/>
              <a:t> = 1 representation.</a:t>
            </a:r>
          </a:p>
          <a:p>
            <a:pPr marL="914400" lvl="1" indent="-457200"/>
            <a:r>
              <a:rPr lang="sv-SE" sz="2000" dirty="0" smtClean="0">
                <a:solidFill>
                  <a:srgbClr val="FF0000"/>
                </a:solidFill>
              </a:rPr>
              <a:t>	-Easiest step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67201" y="1164138"/>
            <a:ext cx="29679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/>
              <a:t>Operations: </a:t>
            </a:r>
            <a:r>
              <a:rPr lang="en-US" sz="2400" dirty="0" smtClean="0"/>
              <a:t>E, C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</a:t>
            </a:r>
            <a:r>
              <a:rPr lang="el-GR" sz="2400" dirty="0" smtClean="0"/>
              <a:t>σ, σ'</a:t>
            </a:r>
            <a:endParaRPr lang="en-US" sz="2400" dirty="0"/>
          </a:p>
        </p:txBody>
      </p:sp>
      <p:pic>
        <p:nvPicPr>
          <p:cNvPr id="211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2031" y="2213428"/>
            <a:ext cx="3074307" cy="396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8203" y="2197327"/>
            <a:ext cx="3102655" cy="220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5374553" y="2649249"/>
            <a:ext cx="48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Symbol" pitchFamily="18" charset="2"/>
              </a:rPr>
              <a:t>G </a:t>
            </a:r>
            <a:r>
              <a:rPr lang="el-GR" sz="1400" dirty="0" smtClean="0">
                <a:latin typeface="Arial"/>
              </a:rPr>
              <a:t>1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381813" y="3077415"/>
            <a:ext cx="48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Symbol" pitchFamily="18" charset="2"/>
              </a:rPr>
              <a:t>G </a:t>
            </a:r>
            <a:r>
              <a:rPr lang="en-US" sz="1400" dirty="0" smtClean="0">
                <a:latin typeface="Arial"/>
              </a:rPr>
              <a:t>2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374559" y="3534609"/>
            <a:ext cx="48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Symbol" pitchFamily="18" charset="2"/>
              </a:rPr>
              <a:t>G </a:t>
            </a:r>
            <a:r>
              <a:rPr lang="en-US" sz="1400" dirty="0" smtClean="0">
                <a:latin typeface="Arial"/>
              </a:rPr>
              <a:t>3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381819" y="3991803"/>
            <a:ext cx="48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Symbol" pitchFamily="18" charset="2"/>
              </a:rPr>
              <a:t>G </a:t>
            </a:r>
            <a:r>
              <a:rPr lang="en-US" sz="1400" dirty="0" smtClean="0">
                <a:latin typeface="Arial"/>
              </a:rPr>
              <a:t>4</a:t>
            </a:r>
            <a:endParaRPr lang="en-US" dirty="0"/>
          </a:p>
        </p:txBody>
      </p:sp>
      <p:pic>
        <p:nvPicPr>
          <p:cNvPr id="2344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9487" y="2713945"/>
            <a:ext cx="2170113" cy="276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4675696" y="4899747"/>
            <a:ext cx="44588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1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8000"/>
                </a:solidFill>
              </a:rPr>
              <a:t>1</a:t>
            </a:r>
            <a:r>
              <a:rPr lang="en-US" sz="2000" dirty="0" smtClean="0"/>
              <a:t>)(</a:t>
            </a:r>
            <a:r>
              <a:rPr lang="en-US" sz="2000" i="1" dirty="0" smtClean="0">
                <a:solidFill>
                  <a:srgbClr val="FFC000"/>
                </a:solidFill>
              </a:rPr>
              <a:t>1</a:t>
            </a:r>
            <a:r>
              <a:rPr lang="en-US" sz="2000" dirty="0" smtClean="0"/>
              <a:t>) + </a:t>
            </a:r>
            <a:r>
              <a:rPr lang="en-US" sz="2000" dirty="0" smtClean="0">
                <a:solidFill>
                  <a:srgbClr val="7030A0"/>
                </a:solidFill>
              </a:rPr>
              <a:t>1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8000"/>
                </a:solidFill>
              </a:rPr>
              <a:t>1</a:t>
            </a:r>
            <a:r>
              <a:rPr lang="en-US" sz="2000" dirty="0" smtClean="0"/>
              <a:t>)(</a:t>
            </a:r>
            <a:r>
              <a:rPr lang="en-US" sz="2000" i="1" dirty="0" smtClean="0">
                <a:solidFill>
                  <a:srgbClr val="FFC000"/>
                </a:solidFill>
              </a:rPr>
              <a:t>e</a:t>
            </a:r>
            <a:r>
              <a:rPr lang="en-US" sz="2000" i="1" baseline="-25000" dirty="0" smtClean="0">
                <a:solidFill>
                  <a:srgbClr val="FFC000"/>
                </a:solidFill>
              </a:rPr>
              <a:t>2</a:t>
            </a:r>
            <a:r>
              <a:rPr lang="en-US" sz="2000" dirty="0" smtClean="0"/>
              <a:t>) + </a:t>
            </a:r>
            <a:r>
              <a:rPr lang="en-US" sz="2000" dirty="0" smtClean="0">
                <a:solidFill>
                  <a:srgbClr val="7030A0"/>
                </a:solidFill>
              </a:rPr>
              <a:t>1</a:t>
            </a:r>
            <a:r>
              <a:rPr lang="en-US" sz="2000" dirty="0" smtClean="0"/>
              <a:t>(-</a:t>
            </a:r>
            <a:r>
              <a:rPr lang="en-US" sz="2000" dirty="0" smtClean="0">
                <a:solidFill>
                  <a:srgbClr val="008000"/>
                </a:solidFill>
              </a:rPr>
              <a:t>1</a:t>
            </a:r>
            <a:r>
              <a:rPr lang="en-US" sz="2000" dirty="0" smtClean="0"/>
              <a:t>)(</a:t>
            </a:r>
            <a:r>
              <a:rPr lang="en-US" sz="2000" i="1" dirty="0" smtClean="0">
                <a:solidFill>
                  <a:srgbClr val="FFC000"/>
                </a:solidFill>
              </a:rPr>
              <a:t>e</a:t>
            </a:r>
            <a:r>
              <a:rPr lang="en-US" sz="2000" i="1" baseline="-25000" dirty="0" smtClean="0">
                <a:solidFill>
                  <a:srgbClr val="FFC000"/>
                </a:solidFill>
              </a:rPr>
              <a:t>3</a:t>
            </a:r>
            <a:r>
              <a:rPr lang="en-US" sz="2000" dirty="0" smtClean="0"/>
              <a:t>) + </a:t>
            </a:r>
            <a:r>
              <a:rPr lang="en-US" sz="2000" dirty="0" smtClean="0">
                <a:solidFill>
                  <a:srgbClr val="7030A0"/>
                </a:solidFill>
              </a:rPr>
              <a:t>1</a:t>
            </a:r>
            <a:r>
              <a:rPr lang="en-US" sz="2000" dirty="0" smtClean="0"/>
              <a:t>(-</a:t>
            </a:r>
            <a:r>
              <a:rPr lang="en-US" sz="2000" dirty="0" smtClean="0">
                <a:solidFill>
                  <a:srgbClr val="008000"/>
                </a:solidFill>
              </a:rPr>
              <a:t>1</a:t>
            </a:r>
            <a:r>
              <a:rPr lang="en-US" sz="2000" dirty="0" smtClean="0"/>
              <a:t>)(</a:t>
            </a:r>
            <a:r>
              <a:rPr lang="en-US" sz="2000" i="1" dirty="0" smtClean="0">
                <a:solidFill>
                  <a:srgbClr val="FFC000"/>
                </a:solidFill>
              </a:rPr>
              <a:t>e</a:t>
            </a:r>
            <a:r>
              <a:rPr lang="en-US" sz="2000" i="1" baseline="-25000" dirty="0" smtClean="0">
                <a:solidFill>
                  <a:srgbClr val="FFC000"/>
                </a:solidFill>
              </a:rPr>
              <a:t>4</a:t>
            </a:r>
            <a:r>
              <a:rPr lang="en-US" sz="2000" dirty="0" smtClean="0"/>
              <a:t>) = 0</a:t>
            </a:r>
            <a:endParaRPr lang="en-US" sz="2000" dirty="0"/>
          </a:p>
        </p:txBody>
      </p:sp>
      <p:pic>
        <p:nvPicPr>
          <p:cNvPr id="2355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38272" y="3133715"/>
            <a:ext cx="325005" cy="1285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Oval 27"/>
          <p:cNvSpPr/>
          <p:nvPr/>
        </p:nvSpPr>
        <p:spPr>
          <a:xfrm>
            <a:off x="5860044" y="2260707"/>
            <a:ext cx="2601047" cy="320447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878532" y="4409861"/>
            <a:ext cx="21153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FFC000"/>
                </a:solidFill>
              </a:rPr>
              <a:t>e</a:t>
            </a:r>
            <a:r>
              <a:rPr lang="en-US" i="1" baseline="-25000" dirty="0" smtClean="0">
                <a:solidFill>
                  <a:srgbClr val="FFC000"/>
                </a:solidFill>
              </a:rPr>
              <a:t>2</a:t>
            </a:r>
            <a:r>
              <a:rPr lang="en-US" dirty="0" smtClean="0"/>
              <a:t> = </a:t>
            </a:r>
            <a:r>
              <a:rPr lang="en-US" i="1" dirty="0" smtClean="0">
                <a:solidFill>
                  <a:srgbClr val="FFC000"/>
                </a:solidFill>
              </a:rPr>
              <a:t>e</a:t>
            </a:r>
            <a:r>
              <a:rPr lang="en-US" i="1" baseline="-25000" dirty="0" smtClean="0">
                <a:solidFill>
                  <a:srgbClr val="FFC000"/>
                </a:solidFill>
              </a:rPr>
              <a:t>3</a:t>
            </a:r>
            <a:r>
              <a:rPr lang="en-US" dirty="0" smtClean="0"/>
              <a:t> = </a:t>
            </a:r>
            <a:r>
              <a:rPr lang="en-US" i="1" dirty="0" smtClean="0">
                <a:solidFill>
                  <a:srgbClr val="FFC000"/>
                </a:solidFill>
              </a:rPr>
              <a:t>e</a:t>
            </a:r>
            <a:r>
              <a:rPr lang="en-US" i="1" baseline="-25000" dirty="0" smtClean="0">
                <a:solidFill>
                  <a:srgbClr val="FFC000"/>
                </a:solidFill>
              </a:rPr>
              <a:t>4</a:t>
            </a:r>
            <a:r>
              <a:rPr lang="en-US" dirty="0" smtClean="0"/>
              <a:t> =  1 or -1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5380039" y="5363233"/>
            <a:ext cx="31606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(</a:t>
            </a:r>
            <a:r>
              <a:rPr lang="en-US" sz="2000" i="1" dirty="0" smtClean="0">
                <a:solidFill>
                  <a:srgbClr val="FFC000"/>
                </a:solidFill>
              </a:rPr>
              <a:t>1</a:t>
            </a:r>
            <a:r>
              <a:rPr lang="en-US" sz="2000" dirty="0" smtClean="0"/>
              <a:t>) + (</a:t>
            </a:r>
            <a:r>
              <a:rPr lang="en-US" sz="2000" i="1" dirty="0" smtClean="0">
                <a:solidFill>
                  <a:srgbClr val="FFC000"/>
                </a:solidFill>
              </a:rPr>
              <a:t>e</a:t>
            </a:r>
            <a:r>
              <a:rPr lang="en-US" sz="2000" i="1" baseline="-25000" dirty="0" smtClean="0">
                <a:solidFill>
                  <a:srgbClr val="FFC000"/>
                </a:solidFill>
              </a:rPr>
              <a:t>2</a:t>
            </a:r>
            <a:r>
              <a:rPr lang="en-US" sz="2000" dirty="0" smtClean="0"/>
              <a:t>) + -(</a:t>
            </a:r>
            <a:r>
              <a:rPr lang="en-US" sz="2000" i="1" dirty="0" smtClean="0">
                <a:solidFill>
                  <a:srgbClr val="FFC000"/>
                </a:solidFill>
              </a:rPr>
              <a:t>e</a:t>
            </a:r>
            <a:r>
              <a:rPr lang="en-US" sz="2000" i="1" baseline="-25000" dirty="0" smtClean="0">
                <a:solidFill>
                  <a:srgbClr val="FFC000"/>
                </a:solidFill>
              </a:rPr>
              <a:t>3</a:t>
            </a:r>
            <a:r>
              <a:rPr lang="en-US" sz="2000" dirty="0" smtClean="0"/>
              <a:t>) + -(</a:t>
            </a:r>
            <a:r>
              <a:rPr lang="en-US" sz="2000" i="1" dirty="0" smtClean="0">
                <a:solidFill>
                  <a:srgbClr val="FFC000"/>
                </a:solidFill>
              </a:rPr>
              <a:t>e</a:t>
            </a:r>
            <a:r>
              <a:rPr lang="en-US" sz="2000" i="1" baseline="-25000" dirty="0" smtClean="0">
                <a:solidFill>
                  <a:srgbClr val="FFC000"/>
                </a:solidFill>
              </a:rPr>
              <a:t>4</a:t>
            </a:r>
            <a:r>
              <a:rPr lang="en-US" sz="2000" dirty="0" smtClean="0"/>
              <a:t>) = 0</a:t>
            </a:r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6213475" y="5788054"/>
            <a:ext cx="981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C000"/>
                </a:solidFill>
              </a:rPr>
              <a:t>e</a:t>
            </a:r>
            <a:r>
              <a:rPr lang="en-US" sz="2000" i="1" baseline="-25000" dirty="0" smtClean="0">
                <a:solidFill>
                  <a:srgbClr val="FFC000"/>
                </a:solidFill>
              </a:rPr>
              <a:t>2</a:t>
            </a:r>
            <a:r>
              <a:rPr lang="en-US" sz="2000" dirty="0" smtClean="0"/>
              <a:t> = -1</a:t>
            </a:r>
            <a:endParaRPr lang="en-US" sz="2000" dirty="0"/>
          </a:p>
        </p:txBody>
      </p:sp>
      <p:pic>
        <p:nvPicPr>
          <p:cNvPr id="23654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76" y="3165894"/>
            <a:ext cx="1429583" cy="27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Oval 36"/>
          <p:cNvSpPr/>
          <p:nvPr/>
        </p:nvSpPr>
        <p:spPr>
          <a:xfrm>
            <a:off x="5823082" y="3131324"/>
            <a:ext cx="2556990" cy="309613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244415" y="5800510"/>
            <a:ext cx="1526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C000"/>
                </a:solidFill>
              </a:rPr>
              <a:t>e</a:t>
            </a:r>
            <a:r>
              <a:rPr lang="en-US" i="1" baseline="-25000" dirty="0" smtClean="0">
                <a:solidFill>
                  <a:srgbClr val="FFC000"/>
                </a:solidFill>
              </a:rPr>
              <a:t>3</a:t>
            </a:r>
            <a:r>
              <a:rPr lang="en-US" dirty="0" smtClean="0"/>
              <a:t> =  1, </a:t>
            </a:r>
            <a:r>
              <a:rPr lang="en-US" i="1" dirty="0" smtClean="0">
                <a:solidFill>
                  <a:srgbClr val="FFC000"/>
                </a:solidFill>
              </a:rPr>
              <a:t>e</a:t>
            </a:r>
            <a:r>
              <a:rPr lang="en-US" i="1" baseline="-25000" dirty="0" smtClean="0">
                <a:solidFill>
                  <a:srgbClr val="FFC000"/>
                </a:solidFill>
              </a:rPr>
              <a:t>4</a:t>
            </a:r>
            <a:r>
              <a:rPr lang="en-US" dirty="0" smtClean="0"/>
              <a:t> = -1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7748830" y="6103501"/>
            <a:ext cx="38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7236560" y="6358263"/>
            <a:ext cx="1420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C000"/>
                </a:solidFill>
              </a:rPr>
              <a:t>e</a:t>
            </a:r>
            <a:r>
              <a:rPr lang="en-US" i="1" baseline="-25000" dirty="0" smtClean="0">
                <a:solidFill>
                  <a:srgbClr val="FFC000"/>
                </a:solidFill>
              </a:rPr>
              <a:t>3</a:t>
            </a:r>
            <a:r>
              <a:rPr lang="en-US" dirty="0" smtClean="0"/>
              <a:t> = -1, </a:t>
            </a:r>
            <a:r>
              <a:rPr lang="en-US" i="1" dirty="0" smtClean="0">
                <a:solidFill>
                  <a:srgbClr val="FFC000"/>
                </a:solidFill>
              </a:rPr>
              <a:t>e</a:t>
            </a:r>
            <a:r>
              <a:rPr lang="en-US" i="1" baseline="-25000" dirty="0" smtClean="0">
                <a:solidFill>
                  <a:srgbClr val="FFC000"/>
                </a:solidFill>
              </a:rPr>
              <a:t>4</a:t>
            </a:r>
            <a:r>
              <a:rPr lang="en-US" dirty="0" smtClean="0"/>
              <a:t> = 1</a:t>
            </a:r>
            <a:endParaRPr lang="en-US" dirty="0"/>
          </a:p>
        </p:txBody>
      </p:sp>
      <p:pic>
        <p:nvPicPr>
          <p:cNvPr id="23757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4364" y="3620845"/>
            <a:ext cx="1696382" cy="81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Oval 29"/>
          <p:cNvSpPr/>
          <p:nvPr/>
        </p:nvSpPr>
        <p:spPr>
          <a:xfrm>
            <a:off x="5862582" y="3580850"/>
            <a:ext cx="2625956" cy="33688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From the Rules: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</a:t>
            </a:r>
            <a:r>
              <a:rPr kumimoji="0" lang="en-US" sz="4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2v</a:t>
            </a:r>
            <a:endParaRPr kumimoji="0" lang="en-US" sz="40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 Box 1035"/>
          <p:cNvSpPr txBox="1">
            <a:spLocks noChangeArrowheads="1"/>
          </p:cNvSpPr>
          <p:nvPr/>
        </p:nvSpPr>
        <p:spPr bwMode="auto">
          <a:xfrm>
            <a:off x="278043" y="3746085"/>
            <a:ext cx="426697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AutoNum type="arabicPeriod" startAt="4"/>
            </a:pPr>
            <a:r>
              <a:rPr lang="sv-SE" sz="2000" dirty="0" smtClean="0"/>
              <a:t>The sum of the squares under E = order of the group.</a:t>
            </a:r>
            <a:endParaRPr lang="sv-SE" sz="2000" dirty="0"/>
          </a:p>
          <a:p>
            <a:pPr marL="914400" lvl="1" indent="-457200"/>
            <a:r>
              <a:rPr lang="sv-SE" sz="2000" dirty="0" smtClean="0"/>
              <a:t>	</a:t>
            </a:r>
            <a:r>
              <a:rPr lang="sv-SE" sz="2000" dirty="0" smtClean="0">
                <a:solidFill>
                  <a:srgbClr val="FF0000"/>
                </a:solidFill>
              </a:rPr>
              <a:t>- Algebra</a:t>
            </a:r>
          </a:p>
        </p:txBody>
      </p:sp>
      <p:sp>
        <p:nvSpPr>
          <p:cNvPr id="5" name="Text Box 1036"/>
          <p:cNvSpPr txBox="1">
            <a:spLocks noChangeArrowheads="1"/>
          </p:cNvSpPr>
          <p:nvPr/>
        </p:nvSpPr>
        <p:spPr bwMode="auto">
          <a:xfrm>
            <a:off x="278043" y="4871386"/>
            <a:ext cx="427944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AutoNum type="arabicPeriod" startAt="5"/>
            </a:pPr>
            <a:r>
              <a:rPr lang="sv-SE" sz="2000" dirty="0" smtClean="0"/>
              <a:t>The sum of the squares times # of operations = order of the group. </a:t>
            </a:r>
          </a:p>
          <a:p>
            <a:pPr lvl="1" indent="-457200"/>
            <a:r>
              <a:rPr lang="sv-SE" sz="2000" dirty="0" smtClean="0"/>
              <a:t>		</a:t>
            </a:r>
            <a:r>
              <a:rPr lang="sv-SE" sz="2000" dirty="0" smtClean="0">
                <a:solidFill>
                  <a:srgbClr val="FF0000"/>
                </a:solidFill>
              </a:rPr>
              <a:t>- Algebra</a:t>
            </a:r>
          </a:p>
          <a:p>
            <a:pPr marL="457200" indent="-457200"/>
            <a:endParaRPr lang="sv-SE" sz="2000" dirty="0"/>
          </a:p>
        </p:txBody>
      </p:sp>
      <p:sp>
        <p:nvSpPr>
          <p:cNvPr id="6" name="Text Box 1038"/>
          <p:cNvSpPr txBox="1">
            <a:spLocks noChangeArrowheads="1"/>
          </p:cNvSpPr>
          <p:nvPr/>
        </p:nvSpPr>
        <p:spPr bwMode="auto">
          <a:xfrm>
            <a:off x="278043" y="5966370"/>
            <a:ext cx="41243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sv-SE" sz="2000" dirty="0" smtClean="0"/>
              <a:t>6.	 Irreducible reps are orthoganal </a:t>
            </a:r>
            <a:r>
              <a:rPr lang="sv-SE" sz="2000" dirty="0" smtClean="0">
                <a:latin typeface="Symbol" pitchFamily="18" charset="2"/>
              </a:rPr>
              <a:t>S</a:t>
            </a:r>
            <a:r>
              <a:rPr lang="sv-SE" sz="2000" dirty="0" smtClean="0"/>
              <a:t>(</a:t>
            </a:r>
            <a:r>
              <a:rPr lang="sv-SE" sz="2000" dirty="0" smtClean="0">
                <a:latin typeface="Symbol" pitchFamily="18" charset="2"/>
              </a:rPr>
              <a:t>G</a:t>
            </a:r>
            <a:r>
              <a:rPr lang="sv-SE" sz="2000" baseline="-25000" dirty="0" smtClean="0"/>
              <a:t>1</a:t>
            </a:r>
            <a:r>
              <a:rPr lang="sv-SE" sz="2000" dirty="0" smtClean="0"/>
              <a:t> x </a:t>
            </a:r>
            <a:r>
              <a:rPr lang="sv-SE" sz="2000" dirty="0" smtClean="0">
                <a:latin typeface="Symbol" pitchFamily="18" charset="2"/>
              </a:rPr>
              <a:t>G</a:t>
            </a:r>
            <a:r>
              <a:rPr lang="sv-SE" sz="2000" baseline="-25000" dirty="0" smtClean="0"/>
              <a:t>2</a:t>
            </a:r>
            <a:r>
              <a:rPr lang="sv-SE" sz="2000" dirty="0" smtClean="0"/>
              <a:t> x opperation) = 0</a:t>
            </a:r>
            <a:endParaRPr lang="sv-SE" sz="2000" dirty="0"/>
          </a:p>
        </p:txBody>
      </p:sp>
      <p:sp>
        <p:nvSpPr>
          <p:cNvPr id="7" name="Text Box 1039"/>
          <p:cNvSpPr txBox="1">
            <a:spLocks noChangeArrowheads="1"/>
          </p:cNvSpPr>
          <p:nvPr/>
        </p:nvSpPr>
        <p:spPr bwMode="auto">
          <a:xfrm>
            <a:off x="278043" y="1155697"/>
            <a:ext cx="40862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sv-SE" sz="2000" dirty="0" smtClean="0"/>
              <a:t>Classes are grouped.</a:t>
            </a:r>
          </a:p>
          <a:p>
            <a:pPr marL="914400" lvl="1" indent="-457200"/>
            <a:r>
              <a:rPr lang="sv-SE" sz="2000" dirty="0" smtClean="0">
                <a:solidFill>
                  <a:srgbClr val="FF0000"/>
                </a:solidFill>
              </a:rPr>
              <a:t>	-no groups for C</a:t>
            </a:r>
            <a:r>
              <a:rPr lang="sv-SE" sz="2000" baseline="-25000" dirty="0" smtClean="0">
                <a:solidFill>
                  <a:srgbClr val="FF0000"/>
                </a:solidFill>
              </a:rPr>
              <a:t>2v</a:t>
            </a:r>
            <a:endParaRPr lang="sv-SE" sz="2000" baseline="-25000" dirty="0">
              <a:solidFill>
                <a:srgbClr val="FF0000"/>
              </a:solidFill>
            </a:endParaRPr>
          </a:p>
        </p:txBody>
      </p:sp>
      <p:sp>
        <p:nvSpPr>
          <p:cNvPr id="8" name="Text Box 1040"/>
          <p:cNvSpPr txBox="1">
            <a:spLocks noChangeArrowheads="1"/>
          </p:cNvSpPr>
          <p:nvPr/>
        </p:nvSpPr>
        <p:spPr bwMode="auto">
          <a:xfrm>
            <a:off x="282265" y="2013433"/>
            <a:ext cx="403638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AutoNum type="arabicPeriod" startAt="2"/>
            </a:pPr>
            <a:r>
              <a:rPr lang="sv-SE" sz="2000" dirty="0" smtClean="0"/>
              <a:t>The table is square.</a:t>
            </a:r>
          </a:p>
          <a:p>
            <a:pPr marL="914400" lvl="1" indent="-457200"/>
            <a:r>
              <a:rPr lang="sv-SE" sz="2000" dirty="0" smtClean="0"/>
              <a:t>	</a:t>
            </a:r>
            <a:r>
              <a:rPr lang="sv-SE" sz="2000" dirty="0" smtClean="0">
                <a:solidFill>
                  <a:srgbClr val="FF0000"/>
                </a:solidFill>
              </a:rPr>
              <a:t>-4 x 4 table</a:t>
            </a:r>
            <a:endParaRPr lang="sv-SE" sz="2000" baseline="-25000" dirty="0" smtClean="0">
              <a:solidFill>
                <a:srgbClr val="FF0000"/>
              </a:solidFill>
            </a:endParaRPr>
          </a:p>
          <a:p>
            <a:pPr marL="914400" lvl="1" indent="-457200"/>
            <a:endParaRPr lang="sv-SE" sz="2000" dirty="0"/>
          </a:p>
        </p:txBody>
      </p:sp>
      <p:sp>
        <p:nvSpPr>
          <p:cNvPr id="9" name="Text Box 1040"/>
          <p:cNvSpPr txBox="1">
            <a:spLocks noChangeArrowheads="1"/>
          </p:cNvSpPr>
          <p:nvPr/>
        </p:nvSpPr>
        <p:spPr bwMode="auto">
          <a:xfrm>
            <a:off x="277662" y="2875458"/>
            <a:ext cx="48023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AutoNum type="arabicPeriod" startAt="3"/>
            </a:pPr>
            <a:r>
              <a:rPr lang="sv-SE" sz="2000" dirty="0" smtClean="0"/>
              <a:t>There is always a </a:t>
            </a:r>
            <a:r>
              <a:rPr lang="sv-SE" sz="2000" dirty="0" smtClean="0">
                <a:latin typeface="Symbol" pitchFamily="18" charset="2"/>
              </a:rPr>
              <a:t>G</a:t>
            </a:r>
            <a:r>
              <a:rPr lang="sv-SE" sz="2000" dirty="0" smtClean="0"/>
              <a:t> = 1 representation.</a:t>
            </a:r>
          </a:p>
          <a:p>
            <a:pPr marL="914400" lvl="1" indent="-457200"/>
            <a:r>
              <a:rPr lang="sv-SE" sz="2000" dirty="0" smtClean="0">
                <a:solidFill>
                  <a:srgbClr val="FF0000"/>
                </a:solidFill>
              </a:rPr>
              <a:t>	-Easiest step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67201" y="1164138"/>
            <a:ext cx="29679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/>
              <a:t>Operations: </a:t>
            </a:r>
            <a:r>
              <a:rPr lang="en-US" sz="2400" dirty="0" smtClean="0"/>
              <a:t>E, C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</a:t>
            </a:r>
            <a:r>
              <a:rPr lang="el-GR" sz="2400" dirty="0" smtClean="0"/>
              <a:t>σ, σ'</a:t>
            </a:r>
            <a:endParaRPr lang="en-US" sz="2400" dirty="0"/>
          </a:p>
        </p:txBody>
      </p:sp>
      <p:pic>
        <p:nvPicPr>
          <p:cNvPr id="211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2031" y="2213428"/>
            <a:ext cx="3074307" cy="396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8203" y="2197327"/>
            <a:ext cx="3102655" cy="220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5374553" y="2649249"/>
            <a:ext cx="48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Symbol" pitchFamily="18" charset="2"/>
              </a:rPr>
              <a:t>G </a:t>
            </a:r>
            <a:r>
              <a:rPr lang="el-GR" sz="1400" dirty="0" smtClean="0">
                <a:latin typeface="Arial"/>
              </a:rPr>
              <a:t>1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381813" y="3077415"/>
            <a:ext cx="48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Symbol" pitchFamily="18" charset="2"/>
              </a:rPr>
              <a:t>G </a:t>
            </a:r>
            <a:r>
              <a:rPr lang="en-US" sz="1400" dirty="0" smtClean="0">
                <a:latin typeface="Arial"/>
              </a:rPr>
              <a:t>2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374559" y="3534609"/>
            <a:ext cx="48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Symbol" pitchFamily="18" charset="2"/>
              </a:rPr>
              <a:t>G </a:t>
            </a:r>
            <a:r>
              <a:rPr lang="en-US" sz="1400" dirty="0" smtClean="0">
                <a:latin typeface="Arial"/>
              </a:rPr>
              <a:t>3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381819" y="3991803"/>
            <a:ext cx="48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Symbol" pitchFamily="18" charset="2"/>
              </a:rPr>
              <a:t>G </a:t>
            </a:r>
            <a:r>
              <a:rPr lang="en-US" sz="1400" dirty="0" smtClean="0">
                <a:latin typeface="Arial"/>
              </a:rPr>
              <a:t>4</a:t>
            </a:r>
            <a:endParaRPr lang="en-US" dirty="0"/>
          </a:p>
        </p:txBody>
      </p:sp>
      <p:pic>
        <p:nvPicPr>
          <p:cNvPr id="2344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9487" y="2713945"/>
            <a:ext cx="2170113" cy="276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38272" y="3133715"/>
            <a:ext cx="325005" cy="1285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54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76" y="3165894"/>
            <a:ext cx="1429583" cy="27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757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4364" y="3620845"/>
            <a:ext cx="1696382" cy="81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From the Rules: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</a:t>
            </a:r>
            <a:r>
              <a:rPr kumimoji="0" lang="en-US" sz="4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2v</a:t>
            </a:r>
            <a:endParaRPr kumimoji="0" lang="en-US" sz="40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1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2356" y="997372"/>
            <a:ext cx="3074307" cy="396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8528" y="981271"/>
            <a:ext cx="3102655" cy="220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3209526" y="1433193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?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142138" y="1861359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Symbol" pitchFamily="18" charset="2"/>
              </a:rPr>
              <a:t>G</a:t>
            </a:r>
            <a:r>
              <a:rPr lang="en-US" sz="1400" dirty="0" smtClean="0">
                <a:latin typeface="Arial"/>
              </a:rPr>
              <a:t>2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134884" y="2318553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Symbol" pitchFamily="18" charset="2"/>
              </a:rPr>
              <a:t>G</a:t>
            </a:r>
            <a:r>
              <a:rPr lang="en-US" sz="1400" dirty="0" smtClean="0">
                <a:latin typeface="Arial"/>
              </a:rPr>
              <a:t>3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142144" y="2775747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Symbol" pitchFamily="18" charset="2"/>
              </a:rPr>
              <a:t>G</a:t>
            </a:r>
            <a:r>
              <a:rPr lang="en-US" sz="1400" dirty="0" smtClean="0">
                <a:latin typeface="Arial"/>
              </a:rPr>
              <a:t>4</a:t>
            </a:r>
            <a:endParaRPr lang="en-US" dirty="0"/>
          </a:p>
        </p:txBody>
      </p:sp>
      <p:pic>
        <p:nvPicPr>
          <p:cNvPr id="2344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9812" y="1497889"/>
            <a:ext cx="2170113" cy="276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98597" y="1917659"/>
            <a:ext cx="325005" cy="1285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54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75501" y="1949838"/>
            <a:ext cx="1429583" cy="27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757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74689" y="2404789"/>
            <a:ext cx="1696382" cy="81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30870" y="3846389"/>
            <a:ext cx="5094975" cy="2757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Oval 21"/>
          <p:cNvSpPr/>
          <p:nvPr/>
        </p:nvSpPr>
        <p:spPr>
          <a:xfrm>
            <a:off x="3783632" y="1480624"/>
            <a:ext cx="287568" cy="28218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615520" y="4470491"/>
            <a:ext cx="287568" cy="440873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416799" y="1482195"/>
            <a:ext cx="287568" cy="2821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994163" y="4472063"/>
            <a:ext cx="287568" cy="2821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032682" y="1485337"/>
            <a:ext cx="287568" cy="282188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524447" y="5908080"/>
            <a:ext cx="287568" cy="282188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From the Rules: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</a:t>
            </a:r>
            <a:r>
              <a:rPr kumimoji="0" lang="en-US" sz="4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2v</a:t>
            </a:r>
            <a:endParaRPr kumimoji="0" lang="en-US" sz="40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1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2356" y="997372"/>
            <a:ext cx="3074307" cy="396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8528" y="981271"/>
            <a:ext cx="3102655" cy="220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3134878" y="1433193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Symbol" pitchFamily="18" charset="2"/>
              </a:rPr>
              <a:t>A</a:t>
            </a:r>
            <a:r>
              <a:rPr lang="el-GR" sz="1400" baseline="-25000" dirty="0" smtClean="0">
                <a:latin typeface="Arial"/>
              </a:rPr>
              <a:t>1</a:t>
            </a:r>
            <a:endParaRPr lang="en-US" baseline="-25000" dirty="0"/>
          </a:p>
        </p:txBody>
      </p:sp>
      <p:sp>
        <p:nvSpPr>
          <p:cNvPr id="13" name="Rectangle 12"/>
          <p:cNvSpPr/>
          <p:nvPr/>
        </p:nvSpPr>
        <p:spPr>
          <a:xfrm>
            <a:off x="3142138" y="1861359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Symbol" pitchFamily="18" charset="2"/>
              </a:rPr>
              <a:t>G</a:t>
            </a:r>
            <a:r>
              <a:rPr lang="en-US" sz="1400" dirty="0" smtClean="0">
                <a:latin typeface="Arial"/>
              </a:rPr>
              <a:t>2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134884" y="2318553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Symbol" pitchFamily="18" charset="2"/>
              </a:rPr>
              <a:t>G</a:t>
            </a:r>
            <a:r>
              <a:rPr lang="en-US" sz="1400" dirty="0" smtClean="0">
                <a:latin typeface="Arial"/>
              </a:rPr>
              <a:t>3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142144" y="2775747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Symbol" pitchFamily="18" charset="2"/>
              </a:rPr>
              <a:t>G</a:t>
            </a:r>
            <a:r>
              <a:rPr lang="en-US" sz="1400" dirty="0" smtClean="0">
                <a:latin typeface="Arial"/>
              </a:rPr>
              <a:t>4</a:t>
            </a:r>
            <a:endParaRPr lang="en-US" dirty="0"/>
          </a:p>
        </p:txBody>
      </p:sp>
      <p:pic>
        <p:nvPicPr>
          <p:cNvPr id="2344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9812" y="1497889"/>
            <a:ext cx="2170113" cy="276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98597" y="1917659"/>
            <a:ext cx="325005" cy="1285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54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75501" y="1949838"/>
            <a:ext cx="1429583" cy="27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757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74689" y="2404789"/>
            <a:ext cx="1696382" cy="81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30870" y="3846389"/>
            <a:ext cx="5094975" cy="2757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7029720" y="1500752"/>
            <a:ext cx="1116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smtClean="0">
                <a:latin typeface="Symbol" pitchFamily="18" charset="2"/>
              </a:rPr>
              <a:t>G</a:t>
            </a:r>
            <a:r>
              <a:rPr lang="el-GR" dirty="0" smtClean="0">
                <a:latin typeface="Arial"/>
              </a:rPr>
              <a:t>1</a:t>
            </a:r>
            <a:r>
              <a:rPr lang="en-US" dirty="0" smtClean="0">
                <a:latin typeface="Arial"/>
              </a:rPr>
              <a:t>  =  A</a:t>
            </a:r>
            <a:r>
              <a:rPr lang="en-US" baseline="-25000" dirty="0" smtClean="0">
                <a:latin typeface="Arial"/>
              </a:rPr>
              <a:t>1</a:t>
            </a:r>
            <a:endParaRPr lang="en-US" sz="2400" baseline="-25000" dirty="0"/>
          </a:p>
        </p:txBody>
      </p:sp>
      <p:sp>
        <p:nvSpPr>
          <p:cNvPr id="22" name="Oval 21"/>
          <p:cNvSpPr/>
          <p:nvPr/>
        </p:nvSpPr>
        <p:spPr>
          <a:xfrm>
            <a:off x="3783632" y="1480624"/>
            <a:ext cx="287568" cy="28218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615520" y="4470491"/>
            <a:ext cx="287568" cy="440873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416799" y="1482195"/>
            <a:ext cx="287568" cy="2821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994163" y="4472063"/>
            <a:ext cx="287568" cy="2821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032682" y="1485337"/>
            <a:ext cx="287568" cy="282188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524447" y="5908080"/>
            <a:ext cx="287568" cy="282188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0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Character Table</a:t>
            </a:r>
            <a:endParaRPr lang="en-US" sz="4000" u="sng" dirty="0"/>
          </a:p>
        </p:txBody>
      </p:sp>
      <p:pic>
        <p:nvPicPr>
          <p:cNvPr id="167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9803" y="2474624"/>
            <a:ext cx="5809469" cy="1669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1809344" y="2431914"/>
            <a:ext cx="476656" cy="4928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2371" y="1643967"/>
            <a:ext cx="1731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Group Symbol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1410509" y="1954939"/>
            <a:ext cx="622571" cy="4801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418942" y="2457856"/>
            <a:ext cx="2999363" cy="431261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939702" y="2033081"/>
            <a:ext cx="38911" cy="40205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823013" y="1679635"/>
            <a:ext cx="4813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Symmetry Elements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757464" y="2839920"/>
            <a:ext cx="476656" cy="1274879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478604" y="3800272"/>
            <a:ext cx="288589" cy="577175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59395" y="4383928"/>
            <a:ext cx="2075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8000"/>
                </a:solidFill>
              </a:rPr>
              <a:t>Irreducible Representations</a:t>
            </a:r>
          </a:p>
        </p:txBody>
      </p:sp>
      <p:sp>
        <p:nvSpPr>
          <p:cNvPr id="17" name="Right Brace 16"/>
          <p:cNvSpPr/>
          <p:nvPr/>
        </p:nvSpPr>
        <p:spPr>
          <a:xfrm rot="5400000">
            <a:off x="3661028" y="2702849"/>
            <a:ext cx="403698" cy="2780116"/>
          </a:xfrm>
          <a:prstGeom prst="rightBrac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824251" y="4332047"/>
            <a:ext cx="2075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7030A0"/>
                </a:solidFill>
              </a:rPr>
              <a:t>Characters</a:t>
            </a:r>
          </a:p>
        </p:txBody>
      </p:sp>
      <p:sp>
        <p:nvSpPr>
          <p:cNvPr id="19" name="Right Brace 18"/>
          <p:cNvSpPr/>
          <p:nvPr/>
        </p:nvSpPr>
        <p:spPr>
          <a:xfrm rot="5400000">
            <a:off x="6227508" y="3106545"/>
            <a:ext cx="403698" cy="2044059"/>
          </a:xfrm>
          <a:prstGeom prst="rightBrac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06566" y="4338531"/>
            <a:ext cx="2075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</a:rPr>
              <a:t>Basis Functions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From the Rules: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</a:t>
            </a:r>
            <a:r>
              <a:rPr kumimoji="0" lang="en-US" sz="4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2v</a:t>
            </a:r>
            <a:endParaRPr kumimoji="0" lang="en-US" sz="40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1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2356" y="997372"/>
            <a:ext cx="3074307" cy="396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8528" y="981271"/>
            <a:ext cx="3102655" cy="220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3134878" y="1433193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Symbol" pitchFamily="18" charset="2"/>
              </a:rPr>
              <a:t>A</a:t>
            </a:r>
            <a:r>
              <a:rPr lang="el-GR" sz="1400" baseline="-25000" dirty="0" smtClean="0">
                <a:latin typeface="Arial"/>
              </a:rPr>
              <a:t>1</a:t>
            </a:r>
            <a:endParaRPr lang="en-US" baseline="-25000" dirty="0"/>
          </a:p>
        </p:txBody>
      </p:sp>
      <p:sp>
        <p:nvSpPr>
          <p:cNvPr id="13" name="Rectangle 12"/>
          <p:cNvSpPr/>
          <p:nvPr/>
        </p:nvSpPr>
        <p:spPr>
          <a:xfrm>
            <a:off x="3188793" y="1861359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?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134884" y="2318553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Symbol" pitchFamily="18" charset="2"/>
              </a:rPr>
              <a:t>G</a:t>
            </a:r>
            <a:r>
              <a:rPr lang="en-US" sz="1400" dirty="0" smtClean="0">
                <a:latin typeface="Arial"/>
              </a:rPr>
              <a:t>3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142144" y="2775747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Symbol" pitchFamily="18" charset="2"/>
              </a:rPr>
              <a:t>G</a:t>
            </a:r>
            <a:r>
              <a:rPr lang="en-US" sz="1400" dirty="0" smtClean="0">
                <a:latin typeface="Arial"/>
              </a:rPr>
              <a:t>4</a:t>
            </a:r>
            <a:endParaRPr lang="en-US" dirty="0"/>
          </a:p>
        </p:txBody>
      </p:sp>
      <p:pic>
        <p:nvPicPr>
          <p:cNvPr id="2344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9812" y="1497889"/>
            <a:ext cx="2170113" cy="276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98597" y="1917659"/>
            <a:ext cx="325005" cy="1285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54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75501" y="1949838"/>
            <a:ext cx="1429583" cy="27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757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74689" y="2404789"/>
            <a:ext cx="1696382" cy="81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30870" y="3846389"/>
            <a:ext cx="5094975" cy="2757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Oval 21"/>
          <p:cNvSpPr/>
          <p:nvPr/>
        </p:nvSpPr>
        <p:spPr>
          <a:xfrm>
            <a:off x="3783632" y="1933120"/>
            <a:ext cx="287568" cy="28218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615520" y="4470491"/>
            <a:ext cx="287568" cy="440873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416799" y="1934691"/>
            <a:ext cx="287568" cy="2821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994163" y="4472063"/>
            <a:ext cx="287568" cy="2821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985547" y="1937833"/>
            <a:ext cx="287568" cy="282188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486739" y="6096620"/>
            <a:ext cx="287568" cy="282188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From the Rules: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</a:t>
            </a:r>
            <a:r>
              <a:rPr kumimoji="0" lang="en-US" sz="4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2v</a:t>
            </a:r>
            <a:endParaRPr kumimoji="0" lang="en-US" sz="40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1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2356" y="997372"/>
            <a:ext cx="3074307" cy="396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8528" y="981271"/>
            <a:ext cx="3102655" cy="220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3134878" y="1433193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Symbol" pitchFamily="18" charset="2"/>
              </a:rPr>
              <a:t>A</a:t>
            </a:r>
            <a:r>
              <a:rPr lang="el-GR" sz="1400" baseline="-25000" dirty="0" smtClean="0">
                <a:latin typeface="Arial"/>
              </a:rPr>
              <a:t>1</a:t>
            </a:r>
            <a:endParaRPr lang="en-US" baseline="-25000" dirty="0"/>
          </a:p>
        </p:txBody>
      </p:sp>
      <p:sp>
        <p:nvSpPr>
          <p:cNvPr id="13" name="Rectangle 12"/>
          <p:cNvSpPr/>
          <p:nvPr/>
        </p:nvSpPr>
        <p:spPr>
          <a:xfrm>
            <a:off x="3142138" y="1861359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Symbol" pitchFamily="18" charset="2"/>
              </a:rPr>
              <a:t>A</a:t>
            </a:r>
            <a:r>
              <a:rPr lang="en-US" sz="1400" baseline="-25000" dirty="0" smtClean="0">
                <a:latin typeface="Arial"/>
              </a:rPr>
              <a:t>2</a:t>
            </a:r>
            <a:endParaRPr lang="en-US" baseline="-25000" dirty="0"/>
          </a:p>
        </p:txBody>
      </p:sp>
      <p:sp>
        <p:nvSpPr>
          <p:cNvPr id="14" name="Rectangle 13"/>
          <p:cNvSpPr/>
          <p:nvPr/>
        </p:nvSpPr>
        <p:spPr>
          <a:xfrm>
            <a:off x="3190870" y="2318553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?</a:t>
            </a:r>
            <a:endParaRPr lang="en-US" baseline="-25000" dirty="0"/>
          </a:p>
        </p:txBody>
      </p:sp>
      <p:sp>
        <p:nvSpPr>
          <p:cNvPr id="15" name="Rectangle 14"/>
          <p:cNvSpPr/>
          <p:nvPr/>
        </p:nvSpPr>
        <p:spPr>
          <a:xfrm>
            <a:off x="3198130" y="2775747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?</a:t>
            </a:r>
            <a:endParaRPr lang="en-US" baseline="-25000" dirty="0"/>
          </a:p>
        </p:txBody>
      </p:sp>
      <p:pic>
        <p:nvPicPr>
          <p:cNvPr id="2344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9812" y="1497889"/>
            <a:ext cx="2170113" cy="276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98597" y="1917659"/>
            <a:ext cx="325005" cy="1285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54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75501" y="1949838"/>
            <a:ext cx="1429583" cy="27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757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74689" y="2404789"/>
            <a:ext cx="1696382" cy="81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30870" y="3846389"/>
            <a:ext cx="5094975" cy="2757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From the Rules: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</a:t>
            </a:r>
            <a:r>
              <a:rPr kumimoji="0" lang="en-US" sz="4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2v</a:t>
            </a:r>
            <a:endParaRPr kumimoji="0" lang="en-US" sz="40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1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2356" y="997372"/>
            <a:ext cx="3074307" cy="396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8528" y="981271"/>
            <a:ext cx="3102655" cy="220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3134878" y="1433193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Symbol" pitchFamily="18" charset="2"/>
              </a:rPr>
              <a:t>A</a:t>
            </a:r>
            <a:r>
              <a:rPr lang="el-GR" sz="1400" baseline="-25000" dirty="0" smtClean="0">
                <a:latin typeface="Arial"/>
              </a:rPr>
              <a:t>1</a:t>
            </a:r>
            <a:endParaRPr lang="en-US" baseline="-25000" dirty="0"/>
          </a:p>
        </p:txBody>
      </p:sp>
      <p:sp>
        <p:nvSpPr>
          <p:cNvPr id="13" name="Rectangle 12"/>
          <p:cNvSpPr/>
          <p:nvPr/>
        </p:nvSpPr>
        <p:spPr>
          <a:xfrm>
            <a:off x="3142138" y="1861359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Symbol" pitchFamily="18" charset="2"/>
              </a:rPr>
              <a:t>A</a:t>
            </a:r>
            <a:r>
              <a:rPr lang="en-US" sz="1400" baseline="-25000" dirty="0" smtClean="0">
                <a:latin typeface="Arial"/>
              </a:rPr>
              <a:t>2</a:t>
            </a:r>
            <a:endParaRPr lang="en-US" baseline="-25000" dirty="0"/>
          </a:p>
        </p:txBody>
      </p:sp>
      <p:sp>
        <p:nvSpPr>
          <p:cNvPr id="14" name="Rectangle 13"/>
          <p:cNvSpPr/>
          <p:nvPr/>
        </p:nvSpPr>
        <p:spPr>
          <a:xfrm>
            <a:off x="3134884" y="2318553"/>
            <a:ext cx="405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Symbol" pitchFamily="18" charset="2"/>
              </a:rPr>
              <a:t>B</a:t>
            </a:r>
            <a:r>
              <a:rPr lang="en-US" sz="1400" baseline="-25000" dirty="0" smtClean="0">
                <a:latin typeface="Arial"/>
              </a:rPr>
              <a:t>1</a:t>
            </a:r>
            <a:endParaRPr lang="en-US" baseline="-25000" dirty="0"/>
          </a:p>
        </p:txBody>
      </p:sp>
      <p:sp>
        <p:nvSpPr>
          <p:cNvPr id="15" name="Rectangle 14"/>
          <p:cNvSpPr/>
          <p:nvPr/>
        </p:nvSpPr>
        <p:spPr>
          <a:xfrm>
            <a:off x="3142144" y="2775747"/>
            <a:ext cx="405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Symbol" pitchFamily="18" charset="2"/>
              </a:rPr>
              <a:t>B</a:t>
            </a:r>
            <a:r>
              <a:rPr lang="en-US" sz="1400" baseline="-25000" dirty="0" smtClean="0">
                <a:latin typeface="Arial"/>
              </a:rPr>
              <a:t>2</a:t>
            </a:r>
            <a:endParaRPr lang="en-US" baseline="-25000" dirty="0"/>
          </a:p>
        </p:txBody>
      </p:sp>
      <p:pic>
        <p:nvPicPr>
          <p:cNvPr id="2344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9812" y="1497889"/>
            <a:ext cx="2170113" cy="276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98597" y="1917659"/>
            <a:ext cx="325005" cy="1285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54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75501" y="1949838"/>
            <a:ext cx="1429583" cy="27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757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74689" y="2404789"/>
            <a:ext cx="1696382" cy="81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30870" y="3846389"/>
            <a:ext cx="5094975" cy="2757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From the Rules: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</a:t>
            </a:r>
            <a:r>
              <a:rPr kumimoji="0" lang="en-US" sz="4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3v</a:t>
            </a:r>
            <a:endParaRPr kumimoji="0" lang="en-US" sz="40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Text Box 1035"/>
          <p:cNvSpPr txBox="1">
            <a:spLocks noChangeArrowheads="1"/>
          </p:cNvSpPr>
          <p:nvPr/>
        </p:nvSpPr>
        <p:spPr bwMode="auto">
          <a:xfrm>
            <a:off x="278043" y="3746085"/>
            <a:ext cx="426697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AutoNum type="arabicPeriod" startAt="4"/>
            </a:pPr>
            <a:r>
              <a:rPr lang="sv-SE" sz="2000" dirty="0" smtClean="0"/>
              <a:t>The sum of the squares under E = order of the group.</a:t>
            </a:r>
            <a:endParaRPr lang="sv-SE" sz="2000" dirty="0"/>
          </a:p>
        </p:txBody>
      </p:sp>
      <p:sp>
        <p:nvSpPr>
          <p:cNvPr id="19" name="Text Box 1036"/>
          <p:cNvSpPr txBox="1">
            <a:spLocks noChangeArrowheads="1"/>
          </p:cNvSpPr>
          <p:nvPr/>
        </p:nvSpPr>
        <p:spPr bwMode="auto">
          <a:xfrm>
            <a:off x="278043" y="4871386"/>
            <a:ext cx="42794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AutoNum type="arabicPeriod" startAt="5"/>
            </a:pPr>
            <a:r>
              <a:rPr lang="sv-SE" sz="2000" dirty="0" smtClean="0"/>
              <a:t>The sum of the squares times # of operations = order of the group. </a:t>
            </a:r>
          </a:p>
        </p:txBody>
      </p:sp>
      <p:sp>
        <p:nvSpPr>
          <p:cNvPr id="21" name="Text Box 1038"/>
          <p:cNvSpPr txBox="1">
            <a:spLocks noChangeArrowheads="1"/>
          </p:cNvSpPr>
          <p:nvPr/>
        </p:nvSpPr>
        <p:spPr bwMode="auto">
          <a:xfrm>
            <a:off x="278043" y="5966370"/>
            <a:ext cx="41243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sv-SE" sz="2000" dirty="0" smtClean="0"/>
              <a:t>6.	 Irreducible reps are orthoganal </a:t>
            </a:r>
            <a:r>
              <a:rPr lang="sv-SE" sz="2000" dirty="0" smtClean="0">
                <a:latin typeface="Symbol" pitchFamily="18" charset="2"/>
              </a:rPr>
              <a:t>S</a:t>
            </a:r>
            <a:r>
              <a:rPr lang="sv-SE" sz="2000" dirty="0" smtClean="0"/>
              <a:t>(</a:t>
            </a:r>
            <a:r>
              <a:rPr lang="sv-SE" sz="2000" dirty="0" smtClean="0">
                <a:latin typeface="Symbol" pitchFamily="18" charset="2"/>
              </a:rPr>
              <a:t>G</a:t>
            </a:r>
            <a:r>
              <a:rPr lang="sv-SE" sz="2000" baseline="-25000" dirty="0" smtClean="0"/>
              <a:t>1</a:t>
            </a:r>
            <a:r>
              <a:rPr lang="sv-SE" sz="2000" dirty="0" smtClean="0"/>
              <a:t> x </a:t>
            </a:r>
            <a:r>
              <a:rPr lang="sv-SE" sz="2000" dirty="0" smtClean="0">
                <a:latin typeface="Symbol" pitchFamily="18" charset="2"/>
              </a:rPr>
              <a:t>G</a:t>
            </a:r>
            <a:r>
              <a:rPr lang="sv-SE" sz="2000" baseline="-25000" dirty="0" smtClean="0"/>
              <a:t>2</a:t>
            </a:r>
            <a:r>
              <a:rPr lang="sv-SE" sz="2000" dirty="0" smtClean="0"/>
              <a:t> x opperation) = 0</a:t>
            </a:r>
            <a:endParaRPr lang="sv-SE" sz="2000" dirty="0"/>
          </a:p>
        </p:txBody>
      </p:sp>
      <p:sp>
        <p:nvSpPr>
          <p:cNvPr id="22" name="Text Box 1039"/>
          <p:cNvSpPr txBox="1">
            <a:spLocks noChangeArrowheads="1"/>
          </p:cNvSpPr>
          <p:nvPr/>
        </p:nvSpPr>
        <p:spPr bwMode="auto">
          <a:xfrm>
            <a:off x="278043" y="1155697"/>
            <a:ext cx="40862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sv-SE" sz="2000" dirty="0" smtClean="0"/>
              <a:t>Classes are grouped.</a:t>
            </a:r>
          </a:p>
        </p:txBody>
      </p:sp>
      <p:sp>
        <p:nvSpPr>
          <p:cNvPr id="23" name="Text Box 1040"/>
          <p:cNvSpPr txBox="1">
            <a:spLocks noChangeArrowheads="1"/>
          </p:cNvSpPr>
          <p:nvPr/>
        </p:nvSpPr>
        <p:spPr bwMode="auto">
          <a:xfrm>
            <a:off x="282265" y="2013433"/>
            <a:ext cx="403638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AutoNum type="arabicPeriod" startAt="2"/>
            </a:pPr>
            <a:r>
              <a:rPr lang="sv-SE" sz="2000" dirty="0" smtClean="0"/>
              <a:t>The table is square.</a:t>
            </a:r>
          </a:p>
          <a:p>
            <a:pPr marL="914400" lvl="1" indent="-457200"/>
            <a:endParaRPr lang="sv-SE" sz="2000" dirty="0"/>
          </a:p>
        </p:txBody>
      </p:sp>
      <p:sp>
        <p:nvSpPr>
          <p:cNvPr id="24" name="Text Box 1040"/>
          <p:cNvSpPr txBox="1">
            <a:spLocks noChangeArrowheads="1"/>
          </p:cNvSpPr>
          <p:nvPr/>
        </p:nvSpPr>
        <p:spPr bwMode="auto">
          <a:xfrm>
            <a:off x="277662" y="2875458"/>
            <a:ext cx="48023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AutoNum type="arabicPeriod" startAt="3"/>
            </a:pPr>
            <a:r>
              <a:rPr lang="sv-SE" sz="2000" dirty="0" smtClean="0"/>
              <a:t>There is always a </a:t>
            </a:r>
            <a:r>
              <a:rPr lang="sv-SE" sz="2000" dirty="0" smtClean="0">
                <a:latin typeface="Symbol" pitchFamily="18" charset="2"/>
              </a:rPr>
              <a:t>G</a:t>
            </a:r>
            <a:r>
              <a:rPr lang="sv-SE" sz="2000" dirty="0" smtClean="0"/>
              <a:t> = 1 representation.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3002" y="1417259"/>
            <a:ext cx="3074307" cy="396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9174" y="1401158"/>
            <a:ext cx="3102655" cy="220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5495524" y="185308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Symbol" pitchFamily="18" charset="2"/>
              </a:rPr>
              <a:t>A</a:t>
            </a:r>
            <a:r>
              <a:rPr lang="el-GR" sz="1400" baseline="-25000" dirty="0" smtClean="0">
                <a:latin typeface="Arial"/>
              </a:rPr>
              <a:t>1</a:t>
            </a:r>
            <a:endParaRPr lang="en-US" baseline="-25000" dirty="0"/>
          </a:p>
        </p:txBody>
      </p:sp>
      <p:sp>
        <p:nvSpPr>
          <p:cNvPr id="14" name="Rectangle 13"/>
          <p:cNvSpPr/>
          <p:nvPr/>
        </p:nvSpPr>
        <p:spPr>
          <a:xfrm>
            <a:off x="5502784" y="2281246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Symbol" pitchFamily="18" charset="2"/>
              </a:rPr>
              <a:t>A</a:t>
            </a:r>
            <a:r>
              <a:rPr lang="en-US" sz="1400" baseline="-25000" dirty="0" smtClean="0">
                <a:latin typeface="Arial"/>
              </a:rPr>
              <a:t>2</a:t>
            </a:r>
            <a:endParaRPr lang="en-US" baseline="-25000" dirty="0"/>
          </a:p>
        </p:txBody>
      </p:sp>
      <p:sp>
        <p:nvSpPr>
          <p:cNvPr id="15" name="Rectangle 14"/>
          <p:cNvSpPr/>
          <p:nvPr/>
        </p:nvSpPr>
        <p:spPr>
          <a:xfrm>
            <a:off x="5495530" y="2738440"/>
            <a:ext cx="405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Symbol" pitchFamily="18" charset="2"/>
              </a:rPr>
              <a:t>B</a:t>
            </a:r>
            <a:r>
              <a:rPr lang="en-US" sz="1400" baseline="-25000" dirty="0" smtClean="0">
                <a:latin typeface="Arial"/>
              </a:rPr>
              <a:t>1</a:t>
            </a:r>
            <a:endParaRPr lang="en-US" baseline="-25000" dirty="0"/>
          </a:p>
        </p:txBody>
      </p:sp>
      <p:sp>
        <p:nvSpPr>
          <p:cNvPr id="16" name="Rectangle 15"/>
          <p:cNvSpPr/>
          <p:nvPr/>
        </p:nvSpPr>
        <p:spPr>
          <a:xfrm>
            <a:off x="5502790" y="3195634"/>
            <a:ext cx="405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Symbol" pitchFamily="18" charset="2"/>
              </a:rPr>
              <a:t>B</a:t>
            </a:r>
            <a:r>
              <a:rPr lang="en-US" sz="1400" baseline="-25000" dirty="0" smtClean="0">
                <a:latin typeface="Arial"/>
              </a:rPr>
              <a:t>2</a:t>
            </a:r>
            <a:endParaRPr lang="en-US" baseline="-250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0458" y="1917776"/>
            <a:ext cx="2170113" cy="276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9243" y="2337546"/>
            <a:ext cx="325005" cy="1285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6147" y="2369725"/>
            <a:ext cx="1429583" cy="27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35335" y="2824676"/>
            <a:ext cx="1696382" cy="81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From Matrix Math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Assign/pick a point group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Choose basis function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Apply operations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Generate a representation matrix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Apply similarity transformations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Generate an irreducible block diagonal matrix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Character of the irreducible blocks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Fill in the character table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Complete the table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Assign symmetry labels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Assign basis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Example 1: 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O (C</a:t>
            </a:r>
            <a:r>
              <a:rPr lang="en-US" sz="4000" baseline="-25000" dirty="0" smtClean="0"/>
              <a:t>2v</a:t>
            </a:r>
            <a:r>
              <a:rPr lang="en-US" sz="4000" dirty="0" smtClean="0"/>
              <a:t>)</a:t>
            </a:r>
            <a:endParaRPr lang="en-US" sz="4000" baseline="-25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4419600" cy="762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Assign a point group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769654"/>
            <a:ext cx="2590800" cy="1659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828800" y="3149025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</a:t>
            </a:r>
            <a:r>
              <a:rPr lang="en-US" sz="3200" baseline="-25000" dirty="0" smtClean="0"/>
              <a:t>2v</a:t>
            </a:r>
            <a:endParaRPr lang="en-US" sz="3200" baseline="-250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467225"/>
            <a:ext cx="374332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4724400" y="3886200"/>
            <a:ext cx="4267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noProof="0" dirty="0" smtClean="0"/>
              <a:t>Character Table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352800" y="1720396"/>
            <a:ext cx="1752600" cy="267062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114800" y="2514600"/>
            <a:ext cx="1489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Steps 2-11</a:t>
            </a:r>
            <a:endParaRPr lang="en-US" sz="2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1143000"/>
            <a:ext cx="4343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	Choose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basis function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7044" y="1919766"/>
            <a:ext cx="2373088" cy="1674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 1: H</a:t>
            </a:r>
            <a:r>
              <a:rPr kumimoji="0" lang="en-US" sz="4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 (C</a:t>
            </a:r>
            <a:r>
              <a:rPr kumimoji="0" lang="en-US" sz="4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2v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n-US" sz="40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4189" y="3512473"/>
            <a:ext cx="3715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Cartesian Coordinates of O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 1: H</a:t>
            </a:r>
            <a:r>
              <a:rPr kumimoji="0" lang="en-US" sz="4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 (C</a:t>
            </a:r>
            <a:r>
              <a:rPr kumimoji="0" lang="en-US" sz="4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2v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n-US" sz="40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395" y="2893783"/>
            <a:ext cx="2666375" cy="1881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6158" y="2641598"/>
            <a:ext cx="4114800" cy="234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066800"/>
            <a:ext cx="82296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</a:t>
            </a:r>
            <a:r>
              <a:rPr lang="en-US" sz="3200" dirty="0" smtClean="0"/>
              <a:t>	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Apply operations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E, C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</a:rPr>
              <a:t>s</a:t>
            </a:r>
            <a:r>
              <a:rPr kumimoji="0" lang="en-US" sz="32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xz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</a:rPr>
              <a:t>s</a:t>
            </a:r>
            <a:r>
              <a:rPr kumimoji="0" lang="en-US" sz="32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yz</a:t>
            </a:r>
            <a:endParaRPr kumimoji="0" lang="en-US" sz="32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	Generate a representation matrix</a:t>
            </a:r>
          </a:p>
        </p:txBody>
      </p:sp>
      <p:pic>
        <p:nvPicPr>
          <p:cNvPr id="20377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6383" y="5253264"/>
            <a:ext cx="1043999" cy="1133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1856" y="5260520"/>
            <a:ext cx="1043999" cy="1133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7921" y="5246007"/>
            <a:ext cx="1043999" cy="1133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5066" y="5246009"/>
            <a:ext cx="1043999" cy="1133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580560" y="5568220"/>
            <a:ext cx="620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E =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2590793" y="5570261"/>
            <a:ext cx="758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C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=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4702624" y="5592184"/>
            <a:ext cx="8611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Symbol" pitchFamily="18" charset="2"/>
              </a:rPr>
              <a:t>s</a:t>
            </a:r>
            <a:r>
              <a:rPr lang="en-US" sz="2800" baseline="-25000" dirty="0" err="1" smtClean="0"/>
              <a:t>xz</a:t>
            </a:r>
            <a:r>
              <a:rPr lang="en-US" sz="2800" dirty="0" smtClean="0"/>
              <a:t> =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6887025" y="5577670"/>
            <a:ext cx="8611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Symbol" pitchFamily="18" charset="2"/>
              </a:rPr>
              <a:t>s</a:t>
            </a:r>
            <a:r>
              <a:rPr lang="en-US" sz="2800" baseline="-25000" dirty="0" err="1" smtClean="0"/>
              <a:t>yz</a:t>
            </a:r>
            <a:r>
              <a:rPr lang="en-US" sz="2800" dirty="0" smtClean="0"/>
              <a:t> =</a:t>
            </a:r>
            <a:endParaRPr lang="en-US" sz="2800" dirty="0"/>
          </a:p>
        </p:txBody>
      </p:sp>
      <p:pic>
        <p:nvPicPr>
          <p:cNvPr id="20377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15563" y="5386995"/>
            <a:ext cx="733012" cy="87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377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82232" y="5407356"/>
            <a:ext cx="895904" cy="83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378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94543" y="5417536"/>
            <a:ext cx="712652" cy="81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378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90999" y="5413203"/>
            <a:ext cx="845002" cy="79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066800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	Apply similarity transformations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6.	Generate an irreducible block diagonal matrix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 1: H</a:t>
            </a:r>
            <a:r>
              <a:rPr kumimoji="0" lang="en-US" sz="4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 (C</a:t>
            </a:r>
            <a:r>
              <a:rPr kumimoji="0" lang="en-US" sz="4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2v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n-US" sz="40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485868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Block diagonal and single number.</a:t>
            </a:r>
          </a:p>
          <a:p>
            <a:pPr algn="ctr"/>
            <a:r>
              <a:rPr lang="en-US" sz="2400" dirty="0" smtClean="0"/>
              <a:t>These representations cannot be reduced any further.</a:t>
            </a:r>
            <a:endParaRPr lang="en-US" sz="2400" dirty="0"/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6383" y="3134220"/>
            <a:ext cx="1043999" cy="1133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1856" y="3141476"/>
            <a:ext cx="1043999" cy="1133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7921" y="3126963"/>
            <a:ext cx="1043999" cy="1133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5066" y="3126965"/>
            <a:ext cx="1043999" cy="1133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580560" y="3449176"/>
            <a:ext cx="620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E =</a:t>
            </a:r>
            <a:endParaRPr lang="en-US" sz="2800" dirty="0"/>
          </a:p>
        </p:txBody>
      </p:sp>
      <p:sp>
        <p:nvSpPr>
          <p:cNvPr id="24" name="Rectangle 23"/>
          <p:cNvSpPr/>
          <p:nvPr/>
        </p:nvSpPr>
        <p:spPr>
          <a:xfrm>
            <a:off x="2590793" y="3451217"/>
            <a:ext cx="758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C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=</a:t>
            </a:r>
            <a:endParaRPr lang="en-US" sz="2800" dirty="0"/>
          </a:p>
        </p:txBody>
      </p:sp>
      <p:sp>
        <p:nvSpPr>
          <p:cNvPr id="25" name="Rectangle 24"/>
          <p:cNvSpPr/>
          <p:nvPr/>
        </p:nvSpPr>
        <p:spPr>
          <a:xfrm>
            <a:off x="4702624" y="3473140"/>
            <a:ext cx="8611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Symbol" pitchFamily="18" charset="2"/>
              </a:rPr>
              <a:t>s</a:t>
            </a:r>
            <a:r>
              <a:rPr lang="en-US" sz="2800" baseline="-25000" dirty="0" err="1" smtClean="0"/>
              <a:t>xz</a:t>
            </a:r>
            <a:r>
              <a:rPr lang="en-US" sz="2800" dirty="0" smtClean="0"/>
              <a:t> =</a:t>
            </a:r>
            <a:endParaRPr lang="en-US" sz="2800" dirty="0"/>
          </a:p>
        </p:txBody>
      </p:sp>
      <p:sp>
        <p:nvSpPr>
          <p:cNvPr id="26" name="Rectangle 25"/>
          <p:cNvSpPr/>
          <p:nvPr/>
        </p:nvSpPr>
        <p:spPr>
          <a:xfrm>
            <a:off x="6887025" y="3458626"/>
            <a:ext cx="8611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Symbol" pitchFamily="18" charset="2"/>
              </a:rPr>
              <a:t>s</a:t>
            </a:r>
            <a:r>
              <a:rPr lang="en-US" sz="2800" baseline="-25000" dirty="0" err="1" smtClean="0"/>
              <a:t>yz</a:t>
            </a:r>
            <a:r>
              <a:rPr lang="en-US" sz="2800" dirty="0" smtClean="0"/>
              <a:t> =</a:t>
            </a:r>
            <a:endParaRPr lang="en-US" sz="2800" dirty="0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5563" y="3267951"/>
            <a:ext cx="733012" cy="87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2232" y="3288312"/>
            <a:ext cx="895904" cy="83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94543" y="3298492"/>
            <a:ext cx="712652" cy="81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90999" y="3294159"/>
            <a:ext cx="845002" cy="79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Double Bracket 30"/>
          <p:cNvSpPr/>
          <p:nvPr/>
        </p:nvSpPr>
        <p:spPr>
          <a:xfrm>
            <a:off x="1298575" y="3298349"/>
            <a:ext cx="210912" cy="214084"/>
          </a:xfrm>
          <a:prstGeom prst="bracketPair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uble Bracket 31"/>
          <p:cNvSpPr/>
          <p:nvPr/>
        </p:nvSpPr>
        <p:spPr>
          <a:xfrm>
            <a:off x="1581604" y="3595892"/>
            <a:ext cx="210912" cy="214084"/>
          </a:xfrm>
          <a:prstGeom prst="bracketPair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uble Bracket 32"/>
          <p:cNvSpPr/>
          <p:nvPr/>
        </p:nvSpPr>
        <p:spPr>
          <a:xfrm>
            <a:off x="1864632" y="3893435"/>
            <a:ext cx="210912" cy="214084"/>
          </a:xfrm>
          <a:prstGeom prst="bracketPair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uble Bracket 33"/>
          <p:cNvSpPr/>
          <p:nvPr/>
        </p:nvSpPr>
        <p:spPr>
          <a:xfrm>
            <a:off x="4020004" y="3900692"/>
            <a:ext cx="210912" cy="214084"/>
          </a:xfrm>
          <a:prstGeom prst="bracketPair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uble Bracket 34"/>
          <p:cNvSpPr/>
          <p:nvPr/>
        </p:nvSpPr>
        <p:spPr>
          <a:xfrm>
            <a:off x="3664405" y="3603149"/>
            <a:ext cx="268966" cy="199570"/>
          </a:xfrm>
          <a:prstGeom prst="bracketPair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ouble Bracket 35"/>
          <p:cNvSpPr/>
          <p:nvPr/>
        </p:nvSpPr>
        <p:spPr>
          <a:xfrm>
            <a:off x="3381377" y="3305606"/>
            <a:ext cx="268966" cy="199570"/>
          </a:xfrm>
          <a:prstGeom prst="bracketPair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uble Bracket 36"/>
          <p:cNvSpPr/>
          <p:nvPr/>
        </p:nvSpPr>
        <p:spPr>
          <a:xfrm>
            <a:off x="5827034" y="3588635"/>
            <a:ext cx="268966" cy="199570"/>
          </a:xfrm>
          <a:prstGeom prst="bracketPair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ouble Bracket 37"/>
          <p:cNvSpPr/>
          <p:nvPr/>
        </p:nvSpPr>
        <p:spPr>
          <a:xfrm>
            <a:off x="7779206" y="3276578"/>
            <a:ext cx="268966" cy="199570"/>
          </a:xfrm>
          <a:prstGeom prst="bracketPair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ouble Bracket 38"/>
          <p:cNvSpPr/>
          <p:nvPr/>
        </p:nvSpPr>
        <p:spPr>
          <a:xfrm>
            <a:off x="5631089" y="3291092"/>
            <a:ext cx="210912" cy="214084"/>
          </a:xfrm>
          <a:prstGeom prst="bracketPair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ouble Bracket 39"/>
          <p:cNvSpPr/>
          <p:nvPr/>
        </p:nvSpPr>
        <p:spPr>
          <a:xfrm>
            <a:off x="6197146" y="3886178"/>
            <a:ext cx="210912" cy="214084"/>
          </a:xfrm>
          <a:prstGeom prst="bracketPair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Double Bracket 40"/>
          <p:cNvSpPr/>
          <p:nvPr/>
        </p:nvSpPr>
        <p:spPr>
          <a:xfrm>
            <a:off x="8149319" y="3574120"/>
            <a:ext cx="210912" cy="214084"/>
          </a:xfrm>
          <a:prstGeom prst="bracketPair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Double Bracket 41"/>
          <p:cNvSpPr/>
          <p:nvPr/>
        </p:nvSpPr>
        <p:spPr>
          <a:xfrm>
            <a:off x="8432347" y="3871663"/>
            <a:ext cx="210912" cy="214084"/>
          </a:xfrm>
          <a:prstGeom prst="bracketPair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3156857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/>
              <a:t>7.	Character of the irreducible blocks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8.	Fill in the character table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 1: H</a:t>
            </a:r>
            <a:r>
              <a:rPr kumimoji="0" lang="en-US" sz="4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 (C</a:t>
            </a:r>
            <a:r>
              <a:rPr kumimoji="0" lang="en-US" sz="4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2v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n-US" sz="40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6383" y="1915044"/>
            <a:ext cx="1043999" cy="1133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1856" y="1922300"/>
            <a:ext cx="1043999" cy="1133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7921" y="1907787"/>
            <a:ext cx="1043999" cy="1133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5066" y="1907789"/>
            <a:ext cx="1043999" cy="1133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580560" y="2230000"/>
            <a:ext cx="620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E =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2590793" y="2232041"/>
            <a:ext cx="758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C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=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4702624" y="2253964"/>
            <a:ext cx="8611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Symbol" pitchFamily="18" charset="2"/>
              </a:rPr>
              <a:t>s</a:t>
            </a:r>
            <a:r>
              <a:rPr lang="en-US" sz="2800" baseline="-25000" dirty="0" err="1" smtClean="0"/>
              <a:t>xz</a:t>
            </a:r>
            <a:r>
              <a:rPr lang="en-US" sz="2800" dirty="0" smtClean="0"/>
              <a:t> =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6887025" y="2239450"/>
            <a:ext cx="8611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Symbol" pitchFamily="18" charset="2"/>
              </a:rPr>
              <a:t>s</a:t>
            </a:r>
            <a:r>
              <a:rPr lang="en-US" sz="2800" baseline="-25000" dirty="0" err="1" smtClean="0"/>
              <a:t>yz</a:t>
            </a:r>
            <a:r>
              <a:rPr lang="en-US" sz="2800" dirty="0" smtClean="0"/>
              <a:t> =</a:t>
            </a:r>
            <a:endParaRPr lang="en-US" sz="28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5563" y="2048775"/>
            <a:ext cx="733012" cy="87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2232" y="2069136"/>
            <a:ext cx="895904" cy="83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94543" y="2079316"/>
            <a:ext cx="712652" cy="81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90999" y="2074983"/>
            <a:ext cx="845002" cy="79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Double Bracket 20"/>
          <p:cNvSpPr/>
          <p:nvPr/>
        </p:nvSpPr>
        <p:spPr>
          <a:xfrm>
            <a:off x="1298575" y="2079173"/>
            <a:ext cx="210912" cy="214084"/>
          </a:xfrm>
          <a:prstGeom prst="bracketPair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uble Bracket 21"/>
          <p:cNvSpPr/>
          <p:nvPr/>
        </p:nvSpPr>
        <p:spPr>
          <a:xfrm>
            <a:off x="1581604" y="2376716"/>
            <a:ext cx="210912" cy="214084"/>
          </a:xfrm>
          <a:prstGeom prst="bracketPair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uble Bracket 22"/>
          <p:cNvSpPr/>
          <p:nvPr/>
        </p:nvSpPr>
        <p:spPr>
          <a:xfrm>
            <a:off x="1864632" y="2674259"/>
            <a:ext cx="210912" cy="214084"/>
          </a:xfrm>
          <a:prstGeom prst="bracketPair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uble Bracket 23"/>
          <p:cNvSpPr/>
          <p:nvPr/>
        </p:nvSpPr>
        <p:spPr>
          <a:xfrm>
            <a:off x="4020004" y="2681516"/>
            <a:ext cx="210912" cy="214084"/>
          </a:xfrm>
          <a:prstGeom prst="bracketPair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uble Bracket 24"/>
          <p:cNvSpPr/>
          <p:nvPr/>
        </p:nvSpPr>
        <p:spPr>
          <a:xfrm>
            <a:off x="3664405" y="2383973"/>
            <a:ext cx="268966" cy="199570"/>
          </a:xfrm>
          <a:prstGeom prst="bracketPair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uble Bracket 25"/>
          <p:cNvSpPr/>
          <p:nvPr/>
        </p:nvSpPr>
        <p:spPr>
          <a:xfrm>
            <a:off x="3381377" y="2086430"/>
            <a:ext cx="268966" cy="199570"/>
          </a:xfrm>
          <a:prstGeom prst="bracketPair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uble Bracket 26"/>
          <p:cNvSpPr/>
          <p:nvPr/>
        </p:nvSpPr>
        <p:spPr>
          <a:xfrm>
            <a:off x="5827034" y="2369459"/>
            <a:ext cx="268966" cy="199570"/>
          </a:xfrm>
          <a:prstGeom prst="bracketPair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uble Bracket 27"/>
          <p:cNvSpPr/>
          <p:nvPr/>
        </p:nvSpPr>
        <p:spPr>
          <a:xfrm>
            <a:off x="7779206" y="2057402"/>
            <a:ext cx="268966" cy="199570"/>
          </a:xfrm>
          <a:prstGeom prst="bracketPair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uble Bracket 28"/>
          <p:cNvSpPr/>
          <p:nvPr/>
        </p:nvSpPr>
        <p:spPr>
          <a:xfrm>
            <a:off x="5631089" y="2071916"/>
            <a:ext cx="210912" cy="214084"/>
          </a:xfrm>
          <a:prstGeom prst="bracketPair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uble Bracket 29"/>
          <p:cNvSpPr/>
          <p:nvPr/>
        </p:nvSpPr>
        <p:spPr>
          <a:xfrm>
            <a:off x="6197146" y="2667002"/>
            <a:ext cx="210912" cy="214084"/>
          </a:xfrm>
          <a:prstGeom prst="bracketPair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uble Bracket 30"/>
          <p:cNvSpPr/>
          <p:nvPr/>
        </p:nvSpPr>
        <p:spPr>
          <a:xfrm>
            <a:off x="8149319" y="2354944"/>
            <a:ext cx="210912" cy="214084"/>
          </a:xfrm>
          <a:prstGeom prst="bracketPair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uble Bracket 31"/>
          <p:cNvSpPr/>
          <p:nvPr/>
        </p:nvSpPr>
        <p:spPr>
          <a:xfrm>
            <a:off x="8432347" y="2652487"/>
            <a:ext cx="210912" cy="214084"/>
          </a:xfrm>
          <a:prstGeom prst="bracketPair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0705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2870" y="4260169"/>
            <a:ext cx="3112407" cy="38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70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29707" y="4718277"/>
            <a:ext cx="303638" cy="141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70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68299" y="4730523"/>
            <a:ext cx="434317" cy="146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708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79749" y="4729204"/>
            <a:ext cx="395882" cy="148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709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32437" y="4725535"/>
            <a:ext cx="372821" cy="1472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0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err="1" smtClean="0"/>
              <a:t>Mulliken</a:t>
            </a:r>
            <a:r>
              <a:rPr lang="en-US" sz="4000" u="sng" dirty="0" smtClean="0"/>
              <a:t> Symbols</a:t>
            </a:r>
            <a:endParaRPr lang="en-US" sz="4000" u="sng" dirty="0"/>
          </a:p>
        </p:txBody>
      </p:sp>
      <p:pic>
        <p:nvPicPr>
          <p:cNvPr id="167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6707" y="958226"/>
            <a:ext cx="3774926" cy="108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1121789" y="6450379"/>
            <a:ext cx="69004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lvl="1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2000" dirty="0" smtClean="0"/>
              <a:t>Don’t mistake the operation </a:t>
            </a:r>
            <a:r>
              <a:rPr lang="en-US" sz="2000" i="1" dirty="0" smtClean="0"/>
              <a:t>E</a:t>
            </a:r>
            <a:r>
              <a:rPr lang="en-US" sz="2000" dirty="0" smtClean="0"/>
              <a:t> for the </a:t>
            </a:r>
            <a:r>
              <a:rPr lang="en-US" sz="2000" dirty="0" err="1" smtClean="0"/>
              <a:t>Mulliken</a:t>
            </a:r>
            <a:r>
              <a:rPr lang="en-US" sz="2000" dirty="0" smtClean="0"/>
              <a:t> symbol </a:t>
            </a:r>
            <a:r>
              <a:rPr lang="en-US" sz="2000" i="1" dirty="0" smtClean="0"/>
              <a:t>E</a:t>
            </a:r>
            <a:r>
              <a:rPr lang="en-US" sz="2000" dirty="0" smtClean="0"/>
              <a:t>!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123937" y="1282024"/>
            <a:ext cx="41760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 or B: singly degenerate</a:t>
            </a:r>
          </a:p>
          <a:p>
            <a:r>
              <a:rPr lang="en-US" sz="1600" dirty="0" smtClean="0"/>
              <a:t>E:          doubly degenerate</a:t>
            </a:r>
          </a:p>
          <a:p>
            <a:r>
              <a:rPr lang="en-US" sz="1600" dirty="0" smtClean="0"/>
              <a:t>T:          triply degenerate</a:t>
            </a:r>
            <a:endParaRPr lang="en-US" sz="1600" dirty="0"/>
          </a:p>
        </p:txBody>
      </p:sp>
      <p:sp>
        <p:nvSpPr>
          <p:cNvPr id="25" name="Rectangle 24"/>
          <p:cNvSpPr/>
          <p:nvPr/>
        </p:nvSpPr>
        <p:spPr>
          <a:xfrm>
            <a:off x="128005" y="2339328"/>
            <a:ext cx="35203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A: symmetric (+) with respect to </a:t>
            </a:r>
            <a:r>
              <a:rPr lang="en-US" sz="1600" dirty="0" err="1" smtClean="0"/>
              <a:t>C</a:t>
            </a:r>
            <a:r>
              <a:rPr lang="en-US" sz="1600" baseline="-25000" dirty="0" err="1" smtClean="0"/>
              <a:t>n</a:t>
            </a:r>
            <a:endParaRPr lang="en-US" sz="1600" baseline="-25000" dirty="0" smtClean="0"/>
          </a:p>
          <a:p>
            <a:r>
              <a:rPr lang="en-US" sz="1600" dirty="0" smtClean="0"/>
              <a:t>B: anti-symmetric (-) with respect to </a:t>
            </a:r>
            <a:r>
              <a:rPr lang="en-US" sz="1600" dirty="0" err="1" smtClean="0"/>
              <a:t>C</a:t>
            </a:r>
            <a:r>
              <a:rPr lang="en-US" sz="1600" baseline="-25000" dirty="0" err="1" smtClean="0"/>
              <a:t>n</a:t>
            </a:r>
            <a:endParaRPr lang="en-US" sz="1600" baseline="-25000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114555" y="3181094"/>
            <a:ext cx="41708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subscript g: symmetric (+) with respect to </a:t>
            </a:r>
            <a:r>
              <a:rPr lang="en-US" sz="1600" dirty="0" err="1" smtClean="0"/>
              <a:t>i</a:t>
            </a:r>
            <a:endParaRPr lang="en-US" sz="1600" baseline="-25000" dirty="0" smtClean="0"/>
          </a:p>
          <a:p>
            <a:r>
              <a:rPr lang="en-US" sz="1600" dirty="0" smtClean="0"/>
              <a:t>subscript g: anti-symmetric (-) with respect to </a:t>
            </a:r>
            <a:r>
              <a:rPr lang="en-US" sz="1600" dirty="0" err="1" smtClean="0"/>
              <a:t>i</a:t>
            </a:r>
            <a:endParaRPr lang="en-US" sz="1600" baseline="-25000" dirty="0" smtClean="0"/>
          </a:p>
        </p:txBody>
      </p:sp>
      <p:pic>
        <p:nvPicPr>
          <p:cNvPr id="274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2542" y="2293855"/>
            <a:ext cx="3243557" cy="178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ounded Rectangle 26"/>
          <p:cNvSpPr/>
          <p:nvPr/>
        </p:nvSpPr>
        <p:spPr>
          <a:xfrm>
            <a:off x="5109328" y="1187778"/>
            <a:ext cx="320511" cy="867265"/>
          </a:xfrm>
          <a:prstGeom prst="round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5354425" y="2659931"/>
            <a:ext cx="303227" cy="1403022"/>
          </a:xfrm>
          <a:prstGeom prst="round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4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1319" y="4355183"/>
            <a:ext cx="3050128" cy="187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ounded Rectangle 28"/>
          <p:cNvSpPr/>
          <p:nvPr/>
        </p:nvSpPr>
        <p:spPr>
          <a:xfrm>
            <a:off x="5327716" y="4673207"/>
            <a:ext cx="303227" cy="1576763"/>
          </a:xfrm>
          <a:prstGeom prst="round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16126" y="4036304"/>
            <a:ext cx="48985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subscript 1: symmetric (+) with respect to ⊥C</a:t>
            </a:r>
            <a:r>
              <a:rPr lang="en-US" sz="1600" baseline="-25000" dirty="0" smtClean="0"/>
              <a:t>2 </a:t>
            </a:r>
            <a:r>
              <a:rPr lang="en-US" sz="1600" dirty="0" smtClean="0"/>
              <a:t>or </a:t>
            </a:r>
            <a:r>
              <a:rPr lang="en-US" sz="1600" dirty="0" err="1" smtClean="0">
                <a:latin typeface="Symbol" pitchFamily="18" charset="2"/>
              </a:rPr>
              <a:t>s</a:t>
            </a:r>
            <a:r>
              <a:rPr lang="en-US" sz="1600" baseline="-25000" dirty="0" err="1" smtClean="0"/>
              <a:t>v</a:t>
            </a:r>
            <a:endParaRPr lang="en-US" sz="1600" baseline="-25000" dirty="0" smtClean="0"/>
          </a:p>
          <a:p>
            <a:r>
              <a:rPr lang="en-US" sz="1600" dirty="0" smtClean="0"/>
              <a:t>subscript 2: anti-symmetric (-) with respect to ⊥C</a:t>
            </a:r>
            <a:r>
              <a:rPr lang="en-US" sz="1600" baseline="-25000" dirty="0" smtClean="0"/>
              <a:t>2 </a:t>
            </a:r>
            <a:r>
              <a:rPr lang="en-US" sz="1600" dirty="0" smtClean="0"/>
              <a:t>or </a:t>
            </a:r>
            <a:r>
              <a:rPr lang="en-US" sz="1600" dirty="0" err="1" smtClean="0">
                <a:latin typeface="Symbol" pitchFamily="18" charset="2"/>
              </a:rPr>
              <a:t>s</a:t>
            </a:r>
            <a:r>
              <a:rPr lang="en-US" sz="1600" baseline="-25000" dirty="0" err="1" smtClean="0"/>
              <a:t>v</a:t>
            </a:r>
            <a:endParaRPr lang="en-US" sz="1600" baseline="-25000" dirty="0" smtClean="0"/>
          </a:p>
        </p:txBody>
      </p:sp>
      <p:sp>
        <p:nvSpPr>
          <p:cNvPr id="32" name="Rectangle 31"/>
          <p:cNvSpPr/>
          <p:nvPr/>
        </p:nvSpPr>
        <p:spPr>
          <a:xfrm>
            <a:off x="112878" y="4884605"/>
            <a:ext cx="43236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superscript ‘ : symmetric (+) under </a:t>
            </a:r>
            <a:r>
              <a:rPr lang="en-US" sz="1600" dirty="0" err="1" smtClean="0">
                <a:latin typeface="Symbol" pitchFamily="18" charset="2"/>
              </a:rPr>
              <a:t>s</a:t>
            </a:r>
            <a:r>
              <a:rPr lang="en-US" sz="1600" baseline="-25000" dirty="0" err="1" smtClean="0"/>
              <a:t>h</a:t>
            </a:r>
            <a:r>
              <a:rPr lang="en-US" sz="1600" dirty="0" smtClean="0"/>
              <a:t> (if no </a:t>
            </a:r>
            <a:r>
              <a:rPr lang="en-US" sz="1600" dirty="0" err="1" smtClean="0"/>
              <a:t>i</a:t>
            </a:r>
            <a:r>
              <a:rPr lang="en-US" sz="1600" dirty="0" smtClean="0"/>
              <a:t>)</a:t>
            </a:r>
            <a:endParaRPr lang="en-US" sz="1600" baseline="-25000" dirty="0" smtClean="0"/>
          </a:p>
          <a:p>
            <a:r>
              <a:rPr lang="en-US" sz="1600" dirty="0" smtClean="0"/>
              <a:t>superscript “: anti-symmetric (-) under </a:t>
            </a:r>
            <a:r>
              <a:rPr lang="en-US" sz="1600" dirty="0" err="1" smtClean="0">
                <a:latin typeface="Symbol" pitchFamily="18" charset="2"/>
              </a:rPr>
              <a:t>s</a:t>
            </a:r>
            <a:r>
              <a:rPr lang="en-US" sz="1600" baseline="-25000" dirty="0" err="1" smtClean="0"/>
              <a:t>h</a:t>
            </a:r>
            <a:r>
              <a:rPr lang="en-US" sz="1600" dirty="0" smtClean="0"/>
              <a:t> (if no </a:t>
            </a:r>
            <a:r>
              <a:rPr lang="en-US" sz="1600" dirty="0" err="1" smtClean="0"/>
              <a:t>i</a:t>
            </a:r>
            <a:r>
              <a:rPr lang="en-US" sz="1600" dirty="0" smtClean="0"/>
              <a:t>)</a:t>
            </a:r>
            <a:endParaRPr lang="en-US" sz="1600" baseline="-25000" dirty="0" smtClean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616857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/>
              <a:t>9.	Complete the table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 1: H</a:t>
            </a:r>
            <a:r>
              <a:rPr kumimoji="0" lang="en-US" sz="4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 (C</a:t>
            </a:r>
            <a:r>
              <a:rPr kumimoji="0" lang="en-US" sz="4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2v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n-US" sz="40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7384" y="1821781"/>
            <a:ext cx="3112407" cy="38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4221" y="2279889"/>
            <a:ext cx="303638" cy="141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2813" y="2292135"/>
            <a:ext cx="434317" cy="146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94263" y="2290816"/>
            <a:ext cx="395882" cy="148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46951" y="2287147"/>
            <a:ext cx="372821" cy="1472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8645" y="4289337"/>
            <a:ext cx="81845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en-US" sz="2000" dirty="0" smtClean="0"/>
              <a:t>Rule 2) The number of irreducible representations is equal to the number of classes in the group. </a:t>
            </a:r>
          </a:p>
          <a:p>
            <a:pPr marL="457200" indent="-457200" algn="ctr"/>
            <a:r>
              <a:rPr lang="en-US" sz="2000" dirty="0" smtClean="0">
                <a:solidFill>
                  <a:srgbClr val="FF0000"/>
                </a:solidFill>
              </a:rPr>
              <a:t>           4 classes = 4 irreducible representations. Table must be 4 x 4!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9378" y="5356147"/>
            <a:ext cx="81845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en-US" sz="2000" dirty="0" smtClean="0"/>
              <a:t>Rule 4) The sum of the squares of the dimensions under E is  equal to the order of the group.</a:t>
            </a:r>
          </a:p>
          <a:p>
            <a:pPr marL="457200" indent="-457200" algn="ctr"/>
            <a:r>
              <a:rPr lang="en-US" sz="2000" dirty="0" smtClean="0">
                <a:solidFill>
                  <a:srgbClr val="FF0000"/>
                </a:solidFill>
              </a:rPr>
              <a:t>Order = 4, Therefore </a:t>
            </a:r>
            <a:r>
              <a:rPr lang="en-US" sz="2000" dirty="0" smtClean="0">
                <a:solidFill>
                  <a:srgbClr val="0000FF"/>
                </a:solidFill>
              </a:rPr>
              <a:t>1</a:t>
            </a:r>
            <a:r>
              <a:rPr lang="en-US" sz="2000" baseline="30000" dirty="0" smtClean="0">
                <a:solidFill>
                  <a:srgbClr val="FF0000"/>
                </a:solidFill>
              </a:rPr>
              <a:t>2</a:t>
            </a:r>
            <a:r>
              <a:rPr lang="en-US" sz="2000" dirty="0" smtClean="0">
                <a:solidFill>
                  <a:srgbClr val="FF0000"/>
                </a:solidFill>
              </a:rPr>
              <a:t> + </a:t>
            </a:r>
            <a:r>
              <a:rPr lang="en-US" sz="2000" dirty="0" smtClean="0">
                <a:solidFill>
                  <a:srgbClr val="0000FF"/>
                </a:solidFill>
              </a:rPr>
              <a:t>1</a:t>
            </a:r>
            <a:r>
              <a:rPr lang="en-US" sz="2000" baseline="30000" dirty="0" smtClean="0">
                <a:solidFill>
                  <a:srgbClr val="FF0000"/>
                </a:solidFill>
              </a:rPr>
              <a:t>2</a:t>
            </a:r>
            <a:r>
              <a:rPr lang="en-US" sz="2000" dirty="0" smtClean="0">
                <a:solidFill>
                  <a:srgbClr val="FF0000"/>
                </a:solidFill>
              </a:rPr>
              <a:t> + </a:t>
            </a:r>
            <a:r>
              <a:rPr lang="en-US" sz="2000" dirty="0" smtClean="0">
                <a:solidFill>
                  <a:srgbClr val="0000FF"/>
                </a:solidFill>
              </a:rPr>
              <a:t>1</a:t>
            </a:r>
            <a:r>
              <a:rPr lang="en-US" sz="2000" baseline="30000" dirty="0" smtClean="0">
                <a:solidFill>
                  <a:srgbClr val="FF0000"/>
                </a:solidFill>
              </a:rPr>
              <a:t>2</a:t>
            </a:r>
            <a:r>
              <a:rPr lang="en-US" sz="2000" dirty="0" smtClean="0">
                <a:solidFill>
                  <a:srgbClr val="FF0000"/>
                </a:solidFill>
              </a:rPr>
              <a:t> + </a:t>
            </a:r>
            <a:r>
              <a:rPr lang="en-US" sz="2000" dirty="0" smtClean="0">
                <a:solidFill>
                  <a:srgbClr val="0000FF"/>
                </a:solidFill>
              </a:rPr>
              <a:t>x</a:t>
            </a:r>
            <a:r>
              <a:rPr lang="en-US" sz="2000" baseline="30000" dirty="0" smtClean="0">
                <a:solidFill>
                  <a:srgbClr val="FF0000"/>
                </a:solidFill>
              </a:rPr>
              <a:t>2</a:t>
            </a:r>
            <a:r>
              <a:rPr lang="en-US" sz="2000" dirty="0" smtClean="0">
                <a:solidFill>
                  <a:srgbClr val="FF0000"/>
                </a:solidFill>
              </a:rPr>
              <a:t>  =  4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34878" y="2217855"/>
            <a:ext cx="391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Symbol" pitchFamily="18" charset="2"/>
              </a:rPr>
              <a:t>G</a:t>
            </a:r>
            <a:r>
              <a:rPr lang="el-GR" sz="1400" baseline="-25000" dirty="0" smtClean="0">
                <a:latin typeface="Arial"/>
              </a:rPr>
              <a:t>1</a:t>
            </a:r>
            <a:endParaRPr lang="en-US" baseline="-25000" dirty="0"/>
          </a:p>
        </p:txBody>
      </p:sp>
      <p:sp>
        <p:nvSpPr>
          <p:cNvPr id="18" name="Rectangle 17"/>
          <p:cNvSpPr/>
          <p:nvPr/>
        </p:nvSpPr>
        <p:spPr>
          <a:xfrm>
            <a:off x="3142138" y="2750796"/>
            <a:ext cx="391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Symbol" pitchFamily="18" charset="2"/>
              </a:rPr>
              <a:t>G</a:t>
            </a:r>
            <a:r>
              <a:rPr lang="en-US" sz="1400" baseline="-25000" dirty="0" smtClean="0">
                <a:latin typeface="Arial"/>
              </a:rPr>
              <a:t>2</a:t>
            </a:r>
            <a:endParaRPr lang="en-US" baseline="-25000" dirty="0"/>
          </a:p>
        </p:txBody>
      </p:sp>
      <p:sp>
        <p:nvSpPr>
          <p:cNvPr id="19" name="Rectangle 18"/>
          <p:cNvSpPr/>
          <p:nvPr/>
        </p:nvSpPr>
        <p:spPr>
          <a:xfrm>
            <a:off x="3134884" y="3303240"/>
            <a:ext cx="391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Symbol" pitchFamily="18" charset="2"/>
              </a:rPr>
              <a:t>G</a:t>
            </a:r>
            <a:r>
              <a:rPr lang="en-US" sz="1400" baseline="-25000" dirty="0" smtClean="0">
                <a:latin typeface="Arial"/>
              </a:rPr>
              <a:t>3</a:t>
            </a:r>
            <a:endParaRPr lang="en-US" baseline="-25000" dirty="0"/>
          </a:p>
        </p:txBody>
      </p:sp>
      <p:sp>
        <p:nvSpPr>
          <p:cNvPr id="20" name="Rectangle 19"/>
          <p:cNvSpPr/>
          <p:nvPr/>
        </p:nvSpPr>
        <p:spPr>
          <a:xfrm>
            <a:off x="3142144" y="3789009"/>
            <a:ext cx="391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Symbol" pitchFamily="18" charset="2"/>
              </a:rPr>
              <a:t>G</a:t>
            </a:r>
            <a:r>
              <a:rPr lang="en-US" sz="1400" baseline="-25000" dirty="0" smtClean="0">
                <a:latin typeface="Arial"/>
              </a:rPr>
              <a:t>4</a:t>
            </a:r>
            <a:endParaRPr lang="en-US" baseline="-25000" dirty="0"/>
          </a:p>
        </p:txBody>
      </p:sp>
      <p:pic>
        <p:nvPicPr>
          <p:cNvPr id="199681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9963" y="2208213"/>
            <a:ext cx="93661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3615586" y="3752334"/>
            <a:ext cx="317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x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616857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/>
              <a:t>9.	Complete the table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 1: H</a:t>
            </a:r>
            <a:r>
              <a:rPr kumimoji="0" lang="en-US" sz="4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 (C</a:t>
            </a:r>
            <a:r>
              <a:rPr kumimoji="0" lang="en-US" sz="4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2v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n-US" sz="40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7384" y="1821781"/>
            <a:ext cx="3112407" cy="38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4221" y="2279889"/>
            <a:ext cx="303638" cy="141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2813" y="2292135"/>
            <a:ext cx="434317" cy="146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94263" y="2290816"/>
            <a:ext cx="395882" cy="148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46951" y="2306197"/>
            <a:ext cx="372821" cy="1472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8645" y="4289337"/>
            <a:ext cx="81845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en-US" sz="2000" dirty="0" smtClean="0"/>
              <a:t>Rule 5) </a:t>
            </a:r>
            <a:r>
              <a:rPr lang="sv-SE" sz="2000" dirty="0" smtClean="0"/>
              <a:t>The sum of the squares times # of operations = order of the group.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134878" y="2217855"/>
            <a:ext cx="391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Symbol" pitchFamily="18" charset="2"/>
              </a:rPr>
              <a:t>G</a:t>
            </a:r>
            <a:r>
              <a:rPr lang="el-GR" sz="1400" baseline="-25000" dirty="0" smtClean="0">
                <a:latin typeface="Arial"/>
              </a:rPr>
              <a:t>1</a:t>
            </a:r>
            <a:endParaRPr lang="en-US" baseline="-25000" dirty="0"/>
          </a:p>
        </p:txBody>
      </p:sp>
      <p:sp>
        <p:nvSpPr>
          <p:cNvPr id="18" name="Rectangle 17"/>
          <p:cNvSpPr/>
          <p:nvPr/>
        </p:nvSpPr>
        <p:spPr>
          <a:xfrm>
            <a:off x="3142138" y="2750796"/>
            <a:ext cx="391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Symbol" pitchFamily="18" charset="2"/>
              </a:rPr>
              <a:t>G</a:t>
            </a:r>
            <a:r>
              <a:rPr lang="en-US" sz="1400" baseline="-25000" dirty="0" smtClean="0">
                <a:latin typeface="Arial"/>
              </a:rPr>
              <a:t>2</a:t>
            </a:r>
            <a:endParaRPr lang="en-US" baseline="-25000" dirty="0"/>
          </a:p>
        </p:txBody>
      </p:sp>
      <p:sp>
        <p:nvSpPr>
          <p:cNvPr id="19" name="Rectangle 18"/>
          <p:cNvSpPr/>
          <p:nvPr/>
        </p:nvSpPr>
        <p:spPr>
          <a:xfrm>
            <a:off x="3134884" y="3303240"/>
            <a:ext cx="391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Symbol" pitchFamily="18" charset="2"/>
              </a:rPr>
              <a:t>G</a:t>
            </a:r>
            <a:r>
              <a:rPr lang="en-US" sz="1400" baseline="-25000" dirty="0" smtClean="0">
                <a:latin typeface="Arial"/>
              </a:rPr>
              <a:t>3</a:t>
            </a:r>
            <a:endParaRPr lang="en-US" baseline="-25000" dirty="0"/>
          </a:p>
        </p:txBody>
      </p:sp>
      <p:sp>
        <p:nvSpPr>
          <p:cNvPr id="20" name="Rectangle 19"/>
          <p:cNvSpPr/>
          <p:nvPr/>
        </p:nvSpPr>
        <p:spPr>
          <a:xfrm>
            <a:off x="3142144" y="3789009"/>
            <a:ext cx="391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Symbol" pitchFamily="18" charset="2"/>
              </a:rPr>
              <a:t>G</a:t>
            </a:r>
            <a:r>
              <a:rPr lang="en-US" sz="1400" baseline="-25000" dirty="0" smtClean="0">
                <a:latin typeface="Arial"/>
              </a:rPr>
              <a:t>4</a:t>
            </a:r>
            <a:endParaRPr lang="en-US" baseline="-25000" dirty="0"/>
          </a:p>
        </p:txBody>
      </p:sp>
      <p:pic>
        <p:nvPicPr>
          <p:cNvPr id="199681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9963" y="2208213"/>
            <a:ext cx="93661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3615586" y="375233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1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4309849" y="3740839"/>
            <a:ext cx="595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C000"/>
                </a:solidFill>
              </a:rPr>
              <a:t>e</a:t>
            </a:r>
            <a:r>
              <a:rPr lang="en-US" sz="2000" i="1" baseline="-25000" dirty="0" smtClean="0">
                <a:solidFill>
                  <a:srgbClr val="FFC000"/>
                </a:solidFill>
              </a:rPr>
              <a:t>2</a:t>
            </a:r>
            <a:endParaRPr lang="en-US" sz="2000" i="1" baseline="-25000" dirty="0">
              <a:solidFill>
                <a:srgbClr val="FFC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13013" y="3742766"/>
            <a:ext cx="595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C000"/>
                </a:solidFill>
              </a:rPr>
              <a:t>e</a:t>
            </a:r>
            <a:r>
              <a:rPr lang="en-US" sz="2000" i="1" baseline="-25000" dirty="0" smtClean="0">
                <a:solidFill>
                  <a:srgbClr val="FFC000"/>
                </a:solidFill>
              </a:rPr>
              <a:t>3</a:t>
            </a:r>
            <a:endParaRPr lang="en-US" sz="2000" i="1" baseline="-25000" dirty="0">
              <a:solidFill>
                <a:srgbClr val="FFC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94403" y="3743895"/>
            <a:ext cx="595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C000"/>
                </a:solidFill>
              </a:rPr>
              <a:t>e</a:t>
            </a:r>
            <a:r>
              <a:rPr lang="en-US" sz="2000" i="1" baseline="-25000" dirty="0" smtClean="0">
                <a:solidFill>
                  <a:srgbClr val="FFC000"/>
                </a:solidFill>
              </a:rPr>
              <a:t>4</a:t>
            </a:r>
            <a:endParaRPr lang="en-US" sz="2000" i="1" baseline="-25000" dirty="0">
              <a:solidFill>
                <a:srgbClr val="FFC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486150" y="3714750"/>
            <a:ext cx="2697142" cy="490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486150" y="1733550"/>
            <a:ext cx="2697142" cy="4906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223423" y="4850635"/>
            <a:ext cx="46783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1</a:t>
            </a:r>
            <a:r>
              <a:rPr lang="en-US" sz="2400" dirty="0" smtClean="0"/>
              <a:t>(</a:t>
            </a:r>
            <a:r>
              <a:rPr lang="en-US" sz="2400" i="1" dirty="0" smtClean="0">
                <a:solidFill>
                  <a:srgbClr val="FFC000"/>
                </a:solidFill>
              </a:rPr>
              <a:t>1</a:t>
            </a:r>
            <a:r>
              <a:rPr lang="en-US" sz="2400" dirty="0" smtClean="0"/>
              <a:t>)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+ </a:t>
            </a:r>
            <a:r>
              <a:rPr lang="en-US" sz="2400" dirty="0" smtClean="0">
                <a:solidFill>
                  <a:srgbClr val="7030A0"/>
                </a:solidFill>
              </a:rPr>
              <a:t>1</a:t>
            </a:r>
            <a:r>
              <a:rPr lang="en-US" sz="2400" dirty="0" smtClean="0"/>
              <a:t>(</a:t>
            </a:r>
            <a:r>
              <a:rPr lang="en-US" sz="2400" i="1" dirty="0" smtClean="0">
                <a:solidFill>
                  <a:srgbClr val="FFC000"/>
                </a:solidFill>
              </a:rPr>
              <a:t>e</a:t>
            </a:r>
            <a:r>
              <a:rPr lang="en-US" sz="2400" i="1" baseline="-25000" dirty="0" smtClean="0">
                <a:solidFill>
                  <a:srgbClr val="FFC000"/>
                </a:solidFill>
              </a:rPr>
              <a:t>2</a:t>
            </a:r>
            <a:r>
              <a:rPr lang="en-US" sz="2400" dirty="0" smtClean="0"/>
              <a:t>)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+ </a:t>
            </a:r>
            <a:r>
              <a:rPr lang="en-US" sz="2400" dirty="0" smtClean="0">
                <a:solidFill>
                  <a:srgbClr val="7030A0"/>
                </a:solidFill>
              </a:rPr>
              <a:t>1</a:t>
            </a:r>
            <a:r>
              <a:rPr lang="en-US" sz="2400" dirty="0" smtClean="0"/>
              <a:t>(</a:t>
            </a:r>
            <a:r>
              <a:rPr lang="en-US" sz="2400" i="1" dirty="0" smtClean="0">
                <a:solidFill>
                  <a:srgbClr val="FFC000"/>
                </a:solidFill>
              </a:rPr>
              <a:t>e</a:t>
            </a:r>
            <a:r>
              <a:rPr lang="en-US" sz="2400" i="1" baseline="-25000" dirty="0" smtClean="0">
                <a:solidFill>
                  <a:srgbClr val="FFC000"/>
                </a:solidFill>
              </a:rPr>
              <a:t>3</a:t>
            </a:r>
            <a:r>
              <a:rPr lang="en-US" sz="2400" dirty="0" smtClean="0"/>
              <a:t>)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+ </a:t>
            </a:r>
            <a:r>
              <a:rPr lang="en-US" sz="2400" dirty="0" smtClean="0">
                <a:solidFill>
                  <a:srgbClr val="7030A0"/>
                </a:solidFill>
              </a:rPr>
              <a:t>1</a:t>
            </a:r>
            <a:r>
              <a:rPr lang="en-US" sz="2400" dirty="0" smtClean="0"/>
              <a:t>(</a:t>
            </a:r>
            <a:r>
              <a:rPr lang="en-US" sz="2400" i="1" dirty="0" smtClean="0">
                <a:solidFill>
                  <a:srgbClr val="FFC000"/>
                </a:solidFill>
              </a:rPr>
              <a:t>e</a:t>
            </a:r>
            <a:r>
              <a:rPr lang="en-US" sz="2400" i="1" baseline="-25000" dirty="0" smtClean="0">
                <a:solidFill>
                  <a:srgbClr val="FFC000"/>
                </a:solidFill>
              </a:rPr>
              <a:t>4</a:t>
            </a:r>
            <a:r>
              <a:rPr lang="en-US" sz="2400" dirty="0" smtClean="0"/>
              <a:t>)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= </a:t>
            </a:r>
            <a:r>
              <a:rPr lang="en-US" sz="2400" dirty="0" smtClean="0">
                <a:solidFill>
                  <a:srgbClr val="0000FF"/>
                </a:solidFill>
              </a:rPr>
              <a:t>h</a:t>
            </a:r>
            <a:r>
              <a:rPr lang="en-US" sz="2400" dirty="0" smtClean="0"/>
              <a:t> = </a:t>
            </a:r>
            <a:r>
              <a:rPr lang="en-US" sz="2400" dirty="0" smtClean="0">
                <a:solidFill>
                  <a:srgbClr val="0000FF"/>
                </a:solidFill>
              </a:rPr>
              <a:t>4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050984" y="5447102"/>
            <a:ext cx="31772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solidFill>
                  <a:srgbClr val="FFC000"/>
                </a:solidFill>
              </a:rPr>
              <a:t>e</a:t>
            </a:r>
            <a:r>
              <a:rPr lang="en-US" sz="2400" i="1" baseline="-25000" dirty="0" smtClean="0">
                <a:solidFill>
                  <a:srgbClr val="FFC000"/>
                </a:solidFill>
              </a:rPr>
              <a:t>2</a:t>
            </a:r>
            <a:r>
              <a:rPr lang="en-US" sz="2400" dirty="0" smtClean="0"/>
              <a:t> = </a:t>
            </a:r>
            <a:r>
              <a:rPr lang="en-US" sz="2400" i="1" dirty="0" smtClean="0">
                <a:solidFill>
                  <a:srgbClr val="FFC000"/>
                </a:solidFill>
              </a:rPr>
              <a:t>e</a:t>
            </a:r>
            <a:r>
              <a:rPr lang="en-US" sz="2400" i="1" baseline="-25000" dirty="0" smtClean="0">
                <a:solidFill>
                  <a:srgbClr val="FFC000"/>
                </a:solidFill>
              </a:rPr>
              <a:t>3</a:t>
            </a:r>
            <a:r>
              <a:rPr lang="en-US" sz="2400" dirty="0" smtClean="0"/>
              <a:t> = </a:t>
            </a:r>
            <a:r>
              <a:rPr lang="en-US" sz="2400" i="1" dirty="0" smtClean="0">
                <a:solidFill>
                  <a:srgbClr val="FFC000"/>
                </a:solidFill>
              </a:rPr>
              <a:t>e</a:t>
            </a:r>
            <a:r>
              <a:rPr lang="en-US" sz="2400" i="1" baseline="-25000" dirty="0" smtClean="0">
                <a:solidFill>
                  <a:srgbClr val="FFC000"/>
                </a:solidFill>
              </a:rPr>
              <a:t>4</a:t>
            </a:r>
            <a:r>
              <a:rPr lang="en-US" sz="2400" dirty="0" smtClean="0"/>
              <a:t> =  1 or -1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  <p:bldP spid="23" grpId="0"/>
      <p:bldP spid="24" grpId="0"/>
      <p:bldP spid="25" grpId="0" animBg="1"/>
      <p:bldP spid="35" grpId="0" animBg="1"/>
      <p:bldP spid="28" grpId="0"/>
      <p:bldP spid="3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616857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/>
              <a:t>9.	Complete the table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 1: H</a:t>
            </a:r>
            <a:r>
              <a:rPr kumimoji="0" lang="en-US" sz="4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 (C</a:t>
            </a:r>
            <a:r>
              <a:rPr kumimoji="0" lang="en-US" sz="4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2v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n-US" sz="40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7384" y="1821781"/>
            <a:ext cx="3112407" cy="38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4221" y="2279889"/>
            <a:ext cx="303638" cy="141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82813" y="2292135"/>
            <a:ext cx="434317" cy="146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94263" y="2290816"/>
            <a:ext cx="395882" cy="148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46951" y="2306197"/>
            <a:ext cx="372821" cy="1472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8645" y="4289337"/>
            <a:ext cx="81845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en-US" sz="2000" dirty="0" smtClean="0"/>
              <a:t>Rule 6) </a:t>
            </a:r>
            <a:r>
              <a:rPr lang="sv-SE" sz="2000" dirty="0" smtClean="0"/>
              <a:t>Irreducible reps are orthoganal </a:t>
            </a:r>
            <a:r>
              <a:rPr lang="sv-SE" sz="2000" dirty="0" smtClean="0">
                <a:latin typeface="Symbol" pitchFamily="18" charset="2"/>
              </a:rPr>
              <a:t>S</a:t>
            </a:r>
            <a:r>
              <a:rPr lang="sv-SE" sz="2000" dirty="0" smtClean="0"/>
              <a:t>(</a:t>
            </a:r>
            <a:r>
              <a:rPr lang="sv-SE" sz="2000" dirty="0" smtClean="0">
                <a:latin typeface="Symbol" pitchFamily="18" charset="2"/>
              </a:rPr>
              <a:t>G</a:t>
            </a:r>
            <a:r>
              <a:rPr lang="sv-SE" sz="2000" baseline="-25000" dirty="0" smtClean="0"/>
              <a:t>1</a:t>
            </a:r>
            <a:r>
              <a:rPr lang="sv-SE" sz="2000" dirty="0" smtClean="0"/>
              <a:t> x </a:t>
            </a:r>
            <a:r>
              <a:rPr lang="sv-SE" sz="2000" dirty="0" smtClean="0">
                <a:latin typeface="Symbol" pitchFamily="18" charset="2"/>
              </a:rPr>
              <a:t>G</a:t>
            </a:r>
            <a:r>
              <a:rPr lang="sv-SE" sz="2000" baseline="-25000" dirty="0" smtClean="0"/>
              <a:t>2</a:t>
            </a:r>
            <a:r>
              <a:rPr lang="sv-SE" sz="2000" dirty="0" smtClean="0"/>
              <a:t> x opperation) = 0.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134878" y="2217855"/>
            <a:ext cx="391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Symbol" pitchFamily="18" charset="2"/>
              </a:rPr>
              <a:t>G</a:t>
            </a:r>
            <a:r>
              <a:rPr lang="el-GR" sz="1400" baseline="-25000" dirty="0" smtClean="0">
                <a:latin typeface="Arial"/>
              </a:rPr>
              <a:t>1</a:t>
            </a:r>
            <a:endParaRPr lang="en-US" baseline="-25000" dirty="0"/>
          </a:p>
        </p:txBody>
      </p:sp>
      <p:sp>
        <p:nvSpPr>
          <p:cNvPr id="18" name="Rectangle 17"/>
          <p:cNvSpPr/>
          <p:nvPr/>
        </p:nvSpPr>
        <p:spPr>
          <a:xfrm>
            <a:off x="3142138" y="2750796"/>
            <a:ext cx="391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Symbol" pitchFamily="18" charset="2"/>
              </a:rPr>
              <a:t>G</a:t>
            </a:r>
            <a:r>
              <a:rPr lang="en-US" sz="1400" baseline="-25000" dirty="0" smtClean="0">
                <a:latin typeface="Arial"/>
              </a:rPr>
              <a:t>2</a:t>
            </a:r>
            <a:endParaRPr lang="en-US" baseline="-25000" dirty="0"/>
          </a:p>
        </p:txBody>
      </p:sp>
      <p:sp>
        <p:nvSpPr>
          <p:cNvPr id="19" name="Rectangle 18"/>
          <p:cNvSpPr/>
          <p:nvPr/>
        </p:nvSpPr>
        <p:spPr>
          <a:xfrm>
            <a:off x="3134884" y="3303240"/>
            <a:ext cx="391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Symbol" pitchFamily="18" charset="2"/>
              </a:rPr>
              <a:t>G</a:t>
            </a:r>
            <a:r>
              <a:rPr lang="en-US" sz="1400" baseline="-25000" dirty="0" smtClean="0">
                <a:latin typeface="Arial"/>
              </a:rPr>
              <a:t>3</a:t>
            </a:r>
            <a:endParaRPr lang="en-US" baseline="-25000" dirty="0"/>
          </a:p>
        </p:txBody>
      </p:sp>
      <p:sp>
        <p:nvSpPr>
          <p:cNvPr id="20" name="Rectangle 19"/>
          <p:cNvSpPr/>
          <p:nvPr/>
        </p:nvSpPr>
        <p:spPr>
          <a:xfrm>
            <a:off x="3142144" y="3789009"/>
            <a:ext cx="391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Symbol" pitchFamily="18" charset="2"/>
              </a:rPr>
              <a:t>G</a:t>
            </a:r>
            <a:r>
              <a:rPr lang="en-US" sz="1400" baseline="-25000" dirty="0" smtClean="0">
                <a:latin typeface="Arial"/>
              </a:rPr>
              <a:t>4</a:t>
            </a:r>
            <a:endParaRPr lang="en-US" baseline="-25000" dirty="0"/>
          </a:p>
        </p:txBody>
      </p:sp>
      <p:pic>
        <p:nvPicPr>
          <p:cNvPr id="199681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9963" y="2208213"/>
            <a:ext cx="93661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3615586" y="375233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1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4309849" y="3740839"/>
            <a:ext cx="595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C000"/>
                </a:solidFill>
              </a:rPr>
              <a:t>e</a:t>
            </a:r>
            <a:r>
              <a:rPr lang="en-US" sz="2000" i="1" baseline="-25000" dirty="0" smtClean="0">
                <a:solidFill>
                  <a:srgbClr val="FFC000"/>
                </a:solidFill>
              </a:rPr>
              <a:t>2</a:t>
            </a:r>
            <a:endParaRPr lang="en-US" sz="2000" i="1" baseline="-25000" dirty="0">
              <a:solidFill>
                <a:srgbClr val="FFC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13013" y="3742766"/>
            <a:ext cx="595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C000"/>
                </a:solidFill>
              </a:rPr>
              <a:t>e</a:t>
            </a:r>
            <a:r>
              <a:rPr lang="en-US" sz="2000" i="1" baseline="-25000" dirty="0" smtClean="0">
                <a:solidFill>
                  <a:srgbClr val="FFC000"/>
                </a:solidFill>
              </a:rPr>
              <a:t>3</a:t>
            </a:r>
            <a:endParaRPr lang="en-US" sz="2000" i="1" baseline="-25000" dirty="0">
              <a:solidFill>
                <a:srgbClr val="FFC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94403" y="3743895"/>
            <a:ext cx="595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C000"/>
                </a:solidFill>
              </a:rPr>
              <a:t>e</a:t>
            </a:r>
            <a:r>
              <a:rPr lang="en-US" sz="2000" i="1" baseline="-25000" dirty="0" smtClean="0">
                <a:solidFill>
                  <a:srgbClr val="FFC000"/>
                </a:solidFill>
              </a:rPr>
              <a:t>4</a:t>
            </a:r>
            <a:endParaRPr lang="en-US" sz="2000" i="1" baseline="-25000" dirty="0">
              <a:solidFill>
                <a:srgbClr val="FFC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486150" y="3714750"/>
            <a:ext cx="2697142" cy="490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027746" y="4680672"/>
            <a:ext cx="44588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1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8000"/>
                </a:solidFill>
              </a:rPr>
              <a:t>1</a:t>
            </a:r>
            <a:r>
              <a:rPr lang="en-US" sz="2000" dirty="0" smtClean="0"/>
              <a:t>)(</a:t>
            </a:r>
            <a:r>
              <a:rPr lang="en-US" sz="2000" i="1" dirty="0" smtClean="0">
                <a:solidFill>
                  <a:srgbClr val="FFC000"/>
                </a:solidFill>
              </a:rPr>
              <a:t>1</a:t>
            </a:r>
            <a:r>
              <a:rPr lang="en-US" sz="2000" dirty="0" smtClean="0"/>
              <a:t>) + </a:t>
            </a:r>
            <a:r>
              <a:rPr lang="en-US" sz="2000" dirty="0" smtClean="0">
                <a:solidFill>
                  <a:srgbClr val="7030A0"/>
                </a:solidFill>
              </a:rPr>
              <a:t>1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8000"/>
                </a:solidFill>
              </a:rPr>
              <a:t>-1</a:t>
            </a:r>
            <a:r>
              <a:rPr lang="en-US" sz="2000" dirty="0" smtClean="0"/>
              <a:t>)(</a:t>
            </a:r>
            <a:r>
              <a:rPr lang="en-US" sz="2000" i="1" dirty="0" smtClean="0">
                <a:solidFill>
                  <a:srgbClr val="FFC000"/>
                </a:solidFill>
              </a:rPr>
              <a:t>e</a:t>
            </a:r>
            <a:r>
              <a:rPr lang="en-US" sz="2000" i="1" baseline="-25000" dirty="0" smtClean="0">
                <a:solidFill>
                  <a:srgbClr val="FFC000"/>
                </a:solidFill>
              </a:rPr>
              <a:t>2</a:t>
            </a:r>
            <a:r>
              <a:rPr lang="en-US" sz="2000" dirty="0" smtClean="0"/>
              <a:t>) + </a:t>
            </a:r>
            <a:r>
              <a:rPr lang="en-US" sz="2000" dirty="0" smtClean="0">
                <a:solidFill>
                  <a:srgbClr val="7030A0"/>
                </a:solidFill>
              </a:rPr>
              <a:t>1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8000"/>
                </a:solidFill>
              </a:rPr>
              <a:t>1</a:t>
            </a:r>
            <a:r>
              <a:rPr lang="en-US" sz="2000" dirty="0" smtClean="0"/>
              <a:t>)(</a:t>
            </a:r>
            <a:r>
              <a:rPr lang="en-US" sz="2000" i="1" dirty="0" smtClean="0">
                <a:solidFill>
                  <a:srgbClr val="FFC000"/>
                </a:solidFill>
              </a:rPr>
              <a:t>e</a:t>
            </a:r>
            <a:r>
              <a:rPr lang="en-US" sz="2000" i="1" baseline="-25000" dirty="0" smtClean="0">
                <a:solidFill>
                  <a:srgbClr val="FFC000"/>
                </a:solidFill>
              </a:rPr>
              <a:t>3</a:t>
            </a:r>
            <a:r>
              <a:rPr lang="en-US" sz="2000" dirty="0" smtClean="0"/>
              <a:t>) + </a:t>
            </a:r>
            <a:r>
              <a:rPr lang="en-US" sz="2000" dirty="0" smtClean="0">
                <a:solidFill>
                  <a:srgbClr val="7030A0"/>
                </a:solidFill>
              </a:rPr>
              <a:t>1</a:t>
            </a:r>
            <a:r>
              <a:rPr lang="en-US" sz="2000" dirty="0" smtClean="0"/>
              <a:t>(-</a:t>
            </a:r>
            <a:r>
              <a:rPr lang="en-US" sz="2000" dirty="0" smtClean="0">
                <a:solidFill>
                  <a:srgbClr val="008000"/>
                </a:solidFill>
              </a:rPr>
              <a:t>1</a:t>
            </a:r>
            <a:r>
              <a:rPr lang="en-US" sz="2000" dirty="0" smtClean="0"/>
              <a:t>)(</a:t>
            </a:r>
            <a:r>
              <a:rPr lang="en-US" sz="2000" i="1" dirty="0" smtClean="0">
                <a:solidFill>
                  <a:srgbClr val="FFC000"/>
                </a:solidFill>
              </a:rPr>
              <a:t>e</a:t>
            </a:r>
            <a:r>
              <a:rPr lang="en-US" sz="2000" i="1" baseline="-25000" dirty="0" smtClean="0">
                <a:solidFill>
                  <a:srgbClr val="FFC000"/>
                </a:solidFill>
              </a:rPr>
              <a:t>4</a:t>
            </a:r>
            <a:r>
              <a:rPr lang="en-US" sz="2000" dirty="0" smtClean="0"/>
              <a:t>) = 0</a:t>
            </a:r>
            <a:endParaRPr lang="en-US" sz="2000" dirty="0"/>
          </a:p>
        </p:txBody>
      </p:sp>
      <p:sp>
        <p:nvSpPr>
          <p:cNvPr id="27" name="Rectangle 26"/>
          <p:cNvSpPr/>
          <p:nvPr/>
        </p:nvSpPr>
        <p:spPr>
          <a:xfrm>
            <a:off x="2732089" y="5153683"/>
            <a:ext cx="31606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(</a:t>
            </a:r>
            <a:r>
              <a:rPr lang="en-US" sz="2000" i="1" dirty="0" smtClean="0">
                <a:solidFill>
                  <a:srgbClr val="FFC000"/>
                </a:solidFill>
              </a:rPr>
              <a:t>1</a:t>
            </a:r>
            <a:r>
              <a:rPr lang="en-US" sz="2000" dirty="0" smtClean="0"/>
              <a:t>) - (</a:t>
            </a:r>
            <a:r>
              <a:rPr lang="en-US" sz="2000" i="1" dirty="0" smtClean="0">
                <a:solidFill>
                  <a:srgbClr val="FFC000"/>
                </a:solidFill>
              </a:rPr>
              <a:t>e</a:t>
            </a:r>
            <a:r>
              <a:rPr lang="en-US" sz="2000" i="1" baseline="-25000" dirty="0" smtClean="0">
                <a:solidFill>
                  <a:srgbClr val="FFC000"/>
                </a:solidFill>
              </a:rPr>
              <a:t>2</a:t>
            </a:r>
            <a:r>
              <a:rPr lang="en-US" sz="2000" dirty="0" smtClean="0"/>
              <a:t>) + (</a:t>
            </a:r>
            <a:r>
              <a:rPr lang="en-US" sz="2000" i="1" dirty="0" smtClean="0">
                <a:solidFill>
                  <a:srgbClr val="FFC000"/>
                </a:solidFill>
              </a:rPr>
              <a:t>e</a:t>
            </a:r>
            <a:r>
              <a:rPr lang="en-US" sz="2000" i="1" baseline="-25000" dirty="0" smtClean="0">
                <a:solidFill>
                  <a:srgbClr val="FFC000"/>
                </a:solidFill>
              </a:rPr>
              <a:t>3</a:t>
            </a:r>
            <a:r>
              <a:rPr lang="en-US" sz="2000" dirty="0" smtClean="0"/>
              <a:t>) -  (</a:t>
            </a:r>
            <a:r>
              <a:rPr lang="en-US" sz="2000" i="1" dirty="0" smtClean="0">
                <a:solidFill>
                  <a:srgbClr val="FFC000"/>
                </a:solidFill>
              </a:rPr>
              <a:t>e</a:t>
            </a:r>
            <a:r>
              <a:rPr lang="en-US" sz="2000" i="1" baseline="-25000" dirty="0" smtClean="0">
                <a:solidFill>
                  <a:srgbClr val="FFC000"/>
                </a:solidFill>
              </a:rPr>
              <a:t>4</a:t>
            </a:r>
            <a:r>
              <a:rPr lang="en-US" sz="2000" dirty="0" smtClean="0"/>
              <a:t>) = 0</a:t>
            </a:r>
            <a:endParaRPr lang="en-US" sz="2000" dirty="0"/>
          </a:p>
        </p:txBody>
      </p:sp>
      <p:sp>
        <p:nvSpPr>
          <p:cNvPr id="29" name="Rectangle 28"/>
          <p:cNvSpPr/>
          <p:nvPr/>
        </p:nvSpPr>
        <p:spPr>
          <a:xfrm>
            <a:off x="289117" y="5908159"/>
            <a:ext cx="2111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C000"/>
                </a:solidFill>
              </a:rPr>
              <a:t>e</a:t>
            </a:r>
            <a:r>
              <a:rPr lang="en-US" i="1" baseline="-25000" dirty="0" smtClean="0">
                <a:solidFill>
                  <a:srgbClr val="FFC000"/>
                </a:solidFill>
              </a:rPr>
              <a:t>2</a:t>
            </a:r>
            <a:r>
              <a:rPr lang="en-US" dirty="0" smtClean="0"/>
              <a:t> = 1,  </a:t>
            </a:r>
            <a:r>
              <a:rPr lang="en-US" i="1" dirty="0" smtClean="0">
                <a:solidFill>
                  <a:srgbClr val="FFC000"/>
                </a:solidFill>
              </a:rPr>
              <a:t>e</a:t>
            </a:r>
            <a:r>
              <a:rPr lang="en-US" i="1" baseline="-25000" dirty="0" smtClean="0">
                <a:solidFill>
                  <a:srgbClr val="FFC000"/>
                </a:solidFill>
              </a:rPr>
              <a:t>3</a:t>
            </a:r>
            <a:r>
              <a:rPr lang="en-US" dirty="0" smtClean="0"/>
              <a:t> = 1, </a:t>
            </a:r>
            <a:r>
              <a:rPr lang="en-US" i="1" dirty="0" smtClean="0">
                <a:solidFill>
                  <a:srgbClr val="FFC000"/>
                </a:solidFill>
              </a:rPr>
              <a:t>e</a:t>
            </a:r>
            <a:r>
              <a:rPr lang="en-US" i="1" baseline="-25000" dirty="0" smtClean="0">
                <a:solidFill>
                  <a:srgbClr val="FFC000"/>
                </a:solidFill>
              </a:rPr>
              <a:t>4</a:t>
            </a:r>
            <a:r>
              <a:rPr lang="en-US" dirty="0" smtClean="0"/>
              <a:t> = 1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670592" y="5911850"/>
            <a:ext cx="38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3409950" y="2190750"/>
            <a:ext cx="2697142" cy="490600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486150" y="1733550"/>
            <a:ext cx="2697142" cy="4906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473059" y="5911850"/>
            <a:ext cx="2182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C000"/>
                </a:solidFill>
              </a:rPr>
              <a:t>e</a:t>
            </a:r>
            <a:r>
              <a:rPr lang="en-US" i="1" baseline="-25000" dirty="0" smtClean="0">
                <a:solidFill>
                  <a:srgbClr val="FFC000"/>
                </a:solidFill>
              </a:rPr>
              <a:t>2</a:t>
            </a:r>
            <a:r>
              <a:rPr lang="en-US" dirty="0" smtClean="0"/>
              <a:t> = 1,  </a:t>
            </a:r>
            <a:r>
              <a:rPr lang="en-US" i="1" dirty="0" smtClean="0">
                <a:solidFill>
                  <a:srgbClr val="FFC000"/>
                </a:solidFill>
              </a:rPr>
              <a:t>e</a:t>
            </a:r>
            <a:r>
              <a:rPr lang="en-US" i="1" baseline="-25000" dirty="0" smtClean="0">
                <a:solidFill>
                  <a:srgbClr val="FFC000"/>
                </a:solidFill>
              </a:rPr>
              <a:t>3</a:t>
            </a:r>
            <a:r>
              <a:rPr lang="en-US" dirty="0" smtClean="0"/>
              <a:t> = -1, </a:t>
            </a:r>
            <a:r>
              <a:rPr lang="en-US" i="1" dirty="0" smtClean="0">
                <a:solidFill>
                  <a:srgbClr val="FFC000"/>
                </a:solidFill>
              </a:rPr>
              <a:t>e</a:t>
            </a:r>
            <a:r>
              <a:rPr lang="en-US" i="1" baseline="-25000" dirty="0" smtClean="0">
                <a:solidFill>
                  <a:srgbClr val="FFC000"/>
                </a:solidFill>
              </a:rPr>
              <a:t>4</a:t>
            </a:r>
            <a:r>
              <a:rPr lang="en-US" dirty="0" smtClean="0"/>
              <a:t> = -1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6497829" y="5908159"/>
            <a:ext cx="2252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C000"/>
                </a:solidFill>
              </a:rPr>
              <a:t>e</a:t>
            </a:r>
            <a:r>
              <a:rPr lang="en-US" i="1" baseline="-25000" dirty="0" smtClean="0">
                <a:solidFill>
                  <a:srgbClr val="FFC000"/>
                </a:solidFill>
              </a:rPr>
              <a:t>2</a:t>
            </a:r>
            <a:r>
              <a:rPr lang="en-US" dirty="0" smtClean="0"/>
              <a:t> = -1,  </a:t>
            </a:r>
            <a:r>
              <a:rPr lang="en-US" i="1" dirty="0" smtClean="0">
                <a:solidFill>
                  <a:srgbClr val="FFC000"/>
                </a:solidFill>
              </a:rPr>
              <a:t>e</a:t>
            </a:r>
            <a:r>
              <a:rPr lang="en-US" i="1" baseline="-25000" dirty="0" smtClean="0">
                <a:solidFill>
                  <a:srgbClr val="FFC000"/>
                </a:solidFill>
              </a:rPr>
              <a:t>3</a:t>
            </a:r>
            <a:r>
              <a:rPr lang="en-US" dirty="0" smtClean="0"/>
              <a:t> = -1, </a:t>
            </a:r>
            <a:r>
              <a:rPr lang="en-US" i="1" dirty="0" smtClean="0">
                <a:solidFill>
                  <a:srgbClr val="FFC000"/>
                </a:solidFill>
              </a:rPr>
              <a:t>e</a:t>
            </a:r>
            <a:r>
              <a:rPr lang="en-US" i="1" baseline="-25000" dirty="0" smtClean="0">
                <a:solidFill>
                  <a:srgbClr val="FFC000"/>
                </a:solidFill>
              </a:rPr>
              <a:t>4</a:t>
            </a:r>
            <a:r>
              <a:rPr lang="en-US" dirty="0" smtClean="0"/>
              <a:t> = 1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5842417" y="5911850"/>
            <a:ext cx="38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371475" y="5911850"/>
            <a:ext cx="1866900" cy="3365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629400" y="5911850"/>
            <a:ext cx="1866900" cy="3365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422164" y="6399522"/>
            <a:ext cx="4291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en-US" sz="2000" dirty="0" smtClean="0"/>
              <a:t>Bonus rule: no two </a:t>
            </a:r>
            <a:r>
              <a:rPr lang="sv-SE" sz="2000" dirty="0" smtClean="0">
                <a:latin typeface="Symbol" pitchFamily="18" charset="2"/>
              </a:rPr>
              <a:t>G</a:t>
            </a:r>
            <a:r>
              <a:rPr lang="sv-SE" sz="2000" dirty="0" smtClean="0"/>
              <a:t> can be the same.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5" grpId="0" animBg="1"/>
      <p:bldP spid="26" grpId="0"/>
      <p:bldP spid="27" grpId="0"/>
      <p:bldP spid="29" grpId="0"/>
      <p:bldP spid="30" grpId="0"/>
      <p:bldP spid="34" grpId="0" animBg="1"/>
      <p:bldP spid="35" grpId="0" animBg="1"/>
      <p:bldP spid="36" grpId="0"/>
      <p:bldP spid="37" grpId="0"/>
      <p:bldP spid="38" grpId="0"/>
      <p:bldP spid="4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616857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/>
              <a:t>9.	Complete the table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 1: H</a:t>
            </a:r>
            <a:r>
              <a:rPr kumimoji="0" lang="en-US" sz="4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 (C</a:t>
            </a:r>
            <a:r>
              <a:rPr kumimoji="0" lang="en-US" sz="4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2v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n-US" sz="40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7384" y="1821781"/>
            <a:ext cx="3112407" cy="38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4221" y="2279889"/>
            <a:ext cx="303638" cy="141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82813" y="2292135"/>
            <a:ext cx="434317" cy="146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94263" y="2290816"/>
            <a:ext cx="395882" cy="148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46951" y="2306197"/>
            <a:ext cx="372821" cy="1472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8645" y="4289337"/>
            <a:ext cx="81845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en-US" sz="2000" dirty="0" smtClean="0"/>
              <a:t>Rule 6) </a:t>
            </a:r>
            <a:r>
              <a:rPr lang="sv-SE" sz="2000" dirty="0" smtClean="0"/>
              <a:t>Irreducible reps are orthoganal </a:t>
            </a:r>
            <a:r>
              <a:rPr lang="sv-SE" sz="2000" dirty="0" smtClean="0">
                <a:latin typeface="Symbol" pitchFamily="18" charset="2"/>
              </a:rPr>
              <a:t>S</a:t>
            </a:r>
            <a:r>
              <a:rPr lang="sv-SE" sz="2000" dirty="0" smtClean="0"/>
              <a:t>(</a:t>
            </a:r>
            <a:r>
              <a:rPr lang="sv-SE" sz="2000" dirty="0" smtClean="0">
                <a:latin typeface="Symbol" pitchFamily="18" charset="2"/>
              </a:rPr>
              <a:t>G</a:t>
            </a:r>
            <a:r>
              <a:rPr lang="sv-SE" sz="2000" baseline="-25000" dirty="0" smtClean="0"/>
              <a:t>1</a:t>
            </a:r>
            <a:r>
              <a:rPr lang="sv-SE" sz="2000" dirty="0" smtClean="0"/>
              <a:t> x </a:t>
            </a:r>
            <a:r>
              <a:rPr lang="sv-SE" sz="2000" dirty="0" smtClean="0">
                <a:latin typeface="Symbol" pitchFamily="18" charset="2"/>
              </a:rPr>
              <a:t>G</a:t>
            </a:r>
            <a:r>
              <a:rPr lang="sv-SE" sz="2000" baseline="-25000" dirty="0" smtClean="0"/>
              <a:t>2</a:t>
            </a:r>
            <a:r>
              <a:rPr lang="sv-SE" sz="2000" dirty="0" smtClean="0"/>
              <a:t> x opperation) = 0.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134878" y="2217855"/>
            <a:ext cx="391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Symbol" pitchFamily="18" charset="2"/>
              </a:rPr>
              <a:t>G</a:t>
            </a:r>
            <a:r>
              <a:rPr lang="el-GR" sz="1400" baseline="-25000" dirty="0" smtClean="0">
                <a:latin typeface="Arial"/>
              </a:rPr>
              <a:t>1</a:t>
            </a:r>
            <a:endParaRPr lang="en-US" baseline="-25000" dirty="0"/>
          </a:p>
        </p:txBody>
      </p:sp>
      <p:sp>
        <p:nvSpPr>
          <p:cNvPr id="18" name="Rectangle 17"/>
          <p:cNvSpPr/>
          <p:nvPr/>
        </p:nvSpPr>
        <p:spPr>
          <a:xfrm>
            <a:off x="3142138" y="2750796"/>
            <a:ext cx="391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Symbol" pitchFamily="18" charset="2"/>
              </a:rPr>
              <a:t>G</a:t>
            </a:r>
            <a:r>
              <a:rPr lang="en-US" sz="1400" baseline="-25000" dirty="0" smtClean="0">
                <a:latin typeface="Arial"/>
              </a:rPr>
              <a:t>2</a:t>
            </a:r>
            <a:endParaRPr lang="en-US" baseline="-25000" dirty="0"/>
          </a:p>
        </p:txBody>
      </p:sp>
      <p:sp>
        <p:nvSpPr>
          <p:cNvPr id="19" name="Rectangle 18"/>
          <p:cNvSpPr/>
          <p:nvPr/>
        </p:nvSpPr>
        <p:spPr>
          <a:xfrm>
            <a:off x="3134884" y="3303240"/>
            <a:ext cx="391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Symbol" pitchFamily="18" charset="2"/>
              </a:rPr>
              <a:t>G</a:t>
            </a:r>
            <a:r>
              <a:rPr lang="en-US" sz="1400" baseline="-25000" dirty="0" smtClean="0">
                <a:latin typeface="Arial"/>
              </a:rPr>
              <a:t>3</a:t>
            </a:r>
            <a:endParaRPr lang="en-US" baseline="-25000" dirty="0"/>
          </a:p>
        </p:txBody>
      </p:sp>
      <p:sp>
        <p:nvSpPr>
          <p:cNvPr id="20" name="Rectangle 19"/>
          <p:cNvSpPr/>
          <p:nvPr/>
        </p:nvSpPr>
        <p:spPr>
          <a:xfrm>
            <a:off x="3142144" y="3789009"/>
            <a:ext cx="391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Symbol" pitchFamily="18" charset="2"/>
              </a:rPr>
              <a:t>G</a:t>
            </a:r>
            <a:r>
              <a:rPr lang="en-US" sz="1400" baseline="-25000" dirty="0" smtClean="0">
                <a:latin typeface="Arial"/>
              </a:rPr>
              <a:t>4</a:t>
            </a:r>
            <a:endParaRPr lang="en-US" baseline="-25000" dirty="0"/>
          </a:p>
        </p:txBody>
      </p:sp>
      <p:pic>
        <p:nvPicPr>
          <p:cNvPr id="199681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9963" y="2208213"/>
            <a:ext cx="93661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3615586" y="375233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1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4281274" y="3740839"/>
            <a:ext cx="595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1</a:t>
            </a:r>
            <a:endParaRPr lang="en-US" sz="2400" baseline="-25000" dirty="0">
              <a:solidFill>
                <a:srgbClr val="FFC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17763" y="3742766"/>
            <a:ext cx="595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-1</a:t>
            </a:r>
            <a:endParaRPr lang="en-US" sz="2400" baseline="-25000" dirty="0">
              <a:solidFill>
                <a:srgbClr val="FFC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18203" y="3743895"/>
            <a:ext cx="595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-1</a:t>
            </a:r>
            <a:endParaRPr lang="en-US" sz="2400" baseline="-25000" dirty="0">
              <a:solidFill>
                <a:srgbClr val="FFC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486150" y="3714750"/>
            <a:ext cx="2697142" cy="490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027746" y="4680672"/>
            <a:ext cx="44588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1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8000"/>
                </a:solidFill>
              </a:rPr>
              <a:t>1</a:t>
            </a:r>
            <a:r>
              <a:rPr lang="en-US" sz="2000" dirty="0" smtClean="0"/>
              <a:t>)(</a:t>
            </a:r>
            <a:r>
              <a:rPr lang="en-US" sz="2000" i="1" dirty="0" smtClean="0">
                <a:solidFill>
                  <a:srgbClr val="FFC000"/>
                </a:solidFill>
              </a:rPr>
              <a:t>1</a:t>
            </a:r>
            <a:r>
              <a:rPr lang="en-US" sz="2000" dirty="0" smtClean="0"/>
              <a:t>) + </a:t>
            </a:r>
            <a:r>
              <a:rPr lang="en-US" sz="2000" dirty="0" smtClean="0">
                <a:solidFill>
                  <a:srgbClr val="7030A0"/>
                </a:solidFill>
              </a:rPr>
              <a:t>1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8000"/>
                </a:solidFill>
              </a:rPr>
              <a:t>-1</a:t>
            </a:r>
            <a:r>
              <a:rPr lang="en-US" sz="2000" dirty="0" smtClean="0"/>
              <a:t>)(</a:t>
            </a:r>
            <a:r>
              <a:rPr lang="en-US" sz="2000" i="1" dirty="0" smtClean="0">
                <a:solidFill>
                  <a:srgbClr val="FFC000"/>
                </a:solidFill>
              </a:rPr>
              <a:t>e</a:t>
            </a:r>
            <a:r>
              <a:rPr lang="en-US" sz="2000" i="1" baseline="-25000" dirty="0" smtClean="0">
                <a:solidFill>
                  <a:srgbClr val="FFC000"/>
                </a:solidFill>
              </a:rPr>
              <a:t>2</a:t>
            </a:r>
            <a:r>
              <a:rPr lang="en-US" sz="2000" dirty="0" smtClean="0"/>
              <a:t>) + </a:t>
            </a:r>
            <a:r>
              <a:rPr lang="en-US" sz="2000" dirty="0" smtClean="0">
                <a:solidFill>
                  <a:srgbClr val="7030A0"/>
                </a:solidFill>
              </a:rPr>
              <a:t>1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8000"/>
                </a:solidFill>
              </a:rPr>
              <a:t>1</a:t>
            </a:r>
            <a:r>
              <a:rPr lang="en-US" sz="2000" dirty="0" smtClean="0"/>
              <a:t>)(</a:t>
            </a:r>
            <a:r>
              <a:rPr lang="en-US" sz="2000" i="1" dirty="0" smtClean="0">
                <a:solidFill>
                  <a:srgbClr val="FFC000"/>
                </a:solidFill>
              </a:rPr>
              <a:t>e</a:t>
            </a:r>
            <a:r>
              <a:rPr lang="en-US" sz="2000" i="1" baseline="-25000" dirty="0" smtClean="0">
                <a:solidFill>
                  <a:srgbClr val="FFC000"/>
                </a:solidFill>
              </a:rPr>
              <a:t>3</a:t>
            </a:r>
            <a:r>
              <a:rPr lang="en-US" sz="2000" dirty="0" smtClean="0"/>
              <a:t>) + </a:t>
            </a:r>
            <a:r>
              <a:rPr lang="en-US" sz="2000" dirty="0" smtClean="0">
                <a:solidFill>
                  <a:srgbClr val="7030A0"/>
                </a:solidFill>
              </a:rPr>
              <a:t>1</a:t>
            </a:r>
            <a:r>
              <a:rPr lang="en-US" sz="2000" dirty="0" smtClean="0"/>
              <a:t>(-</a:t>
            </a:r>
            <a:r>
              <a:rPr lang="en-US" sz="2000" dirty="0" smtClean="0">
                <a:solidFill>
                  <a:srgbClr val="008000"/>
                </a:solidFill>
              </a:rPr>
              <a:t>1</a:t>
            </a:r>
            <a:r>
              <a:rPr lang="en-US" sz="2000" dirty="0" smtClean="0"/>
              <a:t>)(</a:t>
            </a:r>
            <a:r>
              <a:rPr lang="en-US" sz="2000" i="1" dirty="0" smtClean="0">
                <a:solidFill>
                  <a:srgbClr val="FFC000"/>
                </a:solidFill>
              </a:rPr>
              <a:t>e</a:t>
            </a:r>
            <a:r>
              <a:rPr lang="en-US" sz="2000" i="1" baseline="-25000" dirty="0" smtClean="0">
                <a:solidFill>
                  <a:srgbClr val="FFC000"/>
                </a:solidFill>
              </a:rPr>
              <a:t>4</a:t>
            </a:r>
            <a:r>
              <a:rPr lang="en-US" sz="2000" dirty="0" smtClean="0"/>
              <a:t>) = 0</a:t>
            </a:r>
            <a:endParaRPr lang="en-US" sz="2000" dirty="0"/>
          </a:p>
        </p:txBody>
      </p:sp>
      <p:sp>
        <p:nvSpPr>
          <p:cNvPr id="27" name="Rectangle 26"/>
          <p:cNvSpPr/>
          <p:nvPr/>
        </p:nvSpPr>
        <p:spPr>
          <a:xfrm>
            <a:off x="2732089" y="5153683"/>
            <a:ext cx="31606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(</a:t>
            </a:r>
            <a:r>
              <a:rPr lang="en-US" sz="2000" i="1" dirty="0" smtClean="0">
                <a:solidFill>
                  <a:srgbClr val="FFC000"/>
                </a:solidFill>
              </a:rPr>
              <a:t>1</a:t>
            </a:r>
            <a:r>
              <a:rPr lang="en-US" sz="2000" dirty="0" smtClean="0"/>
              <a:t>) - (</a:t>
            </a:r>
            <a:r>
              <a:rPr lang="en-US" sz="2000" i="1" dirty="0" smtClean="0">
                <a:solidFill>
                  <a:srgbClr val="FFC000"/>
                </a:solidFill>
              </a:rPr>
              <a:t>e</a:t>
            </a:r>
            <a:r>
              <a:rPr lang="en-US" sz="2000" i="1" baseline="-25000" dirty="0" smtClean="0">
                <a:solidFill>
                  <a:srgbClr val="FFC000"/>
                </a:solidFill>
              </a:rPr>
              <a:t>2</a:t>
            </a:r>
            <a:r>
              <a:rPr lang="en-US" sz="2000" dirty="0" smtClean="0"/>
              <a:t>) + (</a:t>
            </a:r>
            <a:r>
              <a:rPr lang="en-US" sz="2000" i="1" dirty="0" smtClean="0">
                <a:solidFill>
                  <a:srgbClr val="FFC000"/>
                </a:solidFill>
              </a:rPr>
              <a:t>e</a:t>
            </a:r>
            <a:r>
              <a:rPr lang="en-US" sz="2000" i="1" baseline="-25000" dirty="0" smtClean="0">
                <a:solidFill>
                  <a:srgbClr val="FFC000"/>
                </a:solidFill>
              </a:rPr>
              <a:t>3</a:t>
            </a:r>
            <a:r>
              <a:rPr lang="en-US" sz="2000" dirty="0" smtClean="0"/>
              <a:t>) -  (</a:t>
            </a:r>
            <a:r>
              <a:rPr lang="en-US" sz="2000" i="1" dirty="0" smtClean="0">
                <a:solidFill>
                  <a:srgbClr val="FFC000"/>
                </a:solidFill>
              </a:rPr>
              <a:t>e</a:t>
            </a:r>
            <a:r>
              <a:rPr lang="en-US" sz="2000" i="1" baseline="-25000" dirty="0" smtClean="0">
                <a:solidFill>
                  <a:srgbClr val="FFC000"/>
                </a:solidFill>
              </a:rPr>
              <a:t>4</a:t>
            </a:r>
            <a:r>
              <a:rPr lang="en-US" sz="2000" dirty="0" smtClean="0"/>
              <a:t>) = 0</a:t>
            </a:r>
            <a:endParaRPr lang="en-US" sz="2000" dirty="0"/>
          </a:p>
        </p:txBody>
      </p:sp>
      <p:sp>
        <p:nvSpPr>
          <p:cNvPr id="29" name="Rectangle 28"/>
          <p:cNvSpPr/>
          <p:nvPr/>
        </p:nvSpPr>
        <p:spPr>
          <a:xfrm>
            <a:off x="289117" y="5908159"/>
            <a:ext cx="2111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C000"/>
                </a:solidFill>
              </a:rPr>
              <a:t>e</a:t>
            </a:r>
            <a:r>
              <a:rPr lang="en-US" i="1" baseline="-25000" dirty="0" smtClean="0">
                <a:solidFill>
                  <a:srgbClr val="FFC000"/>
                </a:solidFill>
              </a:rPr>
              <a:t>2</a:t>
            </a:r>
            <a:r>
              <a:rPr lang="en-US" dirty="0" smtClean="0"/>
              <a:t> = 1,  </a:t>
            </a:r>
            <a:r>
              <a:rPr lang="en-US" i="1" dirty="0" smtClean="0">
                <a:solidFill>
                  <a:srgbClr val="FFC000"/>
                </a:solidFill>
              </a:rPr>
              <a:t>e</a:t>
            </a:r>
            <a:r>
              <a:rPr lang="en-US" i="1" baseline="-25000" dirty="0" smtClean="0">
                <a:solidFill>
                  <a:srgbClr val="FFC000"/>
                </a:solidFill>
              </a:rPr>
              <a:t>3</a:t>
            </a:r>
            <a:r>
              <a:rPr lang="en-US" dirty="0" smtClean="0"/>
              <a:t> = 1, </a:t>
            </a:r>
            <a:r>
              <a:rPr lang="en-US" i="1" dirty="0" smtClean="0">
                <a:solidFill>
                  <a:srgbClr val="FFC000"/>
                </a:solidFill>
              </a:rPr>
              <a:t>e</a:t>
            </a:r>
            <a:r>
              <a:rPr lang="en-US" i="1" baseline="-25000" dirty="0" smtClean="0">
                <a:solidFill>
                  <a:srgbClr val="FFC000"/>
                </a:solidFill>
              </a:rPr>
              <a:t>4</a:t>
            </a:r>
            <a:r>
              <a:rPr lang="en-US" dirty="0" smtClean="0"/>
              <a:t> = 1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670592" y="5911850"/>
            <a:ext cx="38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3409950" y="2190750"/>
            <a:ext cx="2697142" cy="490600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486150" y="1733550"/>
            <a:ext cx="2697142" cy="4906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473059" y="5911850"/>
            <a:ext cx="2182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C000"/>
                </a:solidFill>
              </a:rPr>
              <a:t>e</a:t>
            </a:r>
            <a:r>
              <a:rPr lang="en-US" i="1" baseline="-25000" dirty="0" smtClean="0">
                <a:solidFill>
                  <a:srgbClr val="FFC000"/>
                </a:solidFill>
              </a:rPr>
              <a:t>2</a:t>
            </a:r>
            <a:r>
              <a:rPr lang="en-US" dirty="0" smtClean="0"/>
              <a:t> = 1,  </a:t>
            </a:r>
            <a:r>
              <a:rPr lang="en-US" i="1" dirty="0" smtClean="0">
                <a:solidFill>
                  <a:srgbClr val="FFC000"/>
                </a:solidFill>
              </a:rPr>
              <a:t>e</a:t>
            </a:r>
            <a:r>
              <a:rPr lang="en-US" i="1" baseline="-25000" dirty="0" smtClean="0">
                <a:solidFill>
                  <a:srgbClr val="FFC000"/>
                </a:solidFill>
              </a:rPr>
              <a:t>3</a:t>
            </a:r>
            <a:r>
              <a:rPr lang="en-US" dirty="0" smtClean="0"/>
              <a:t> = -1, </a:t>
            </a:r>
            <a:r>
              <a:rPr lang="en-US" i="1" dirty="0" smtClean="0">
                <a:solidFill>
                  <a:srgbClr val="FFC000"/>
                </a:solidFill>
              </a:rPr>
              <a:t>e</a:t>
            </a:r>
            <a:r>
              <a:rPr lang="en-US" i="1" baseline="-25000" dirty="0" smtClean="0">
                <a:solidFill>
                  <a:srgbClr val="FFC000"/>
                </a:solidFill>
              </a:rPr>
              <a:t>4</a:t>
            </a:r>
            <a:r>
              <a:rPr lang="en-US" dirty="0" smtClean="0"/>
              <a:t> = -1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6497829" y="5908159"/>
            <a:ext cx="2252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C000"/>
                </a:solidFill>
              </a:rPr>
              <a:t>e</a:t>
            </a:r>
            <a:r>
              <a:rPr lang="en-US" i="1" baseline="-25000" dirty="0" smtClean="0">
                <a:solidFill>
                  <a:srgbClr val="FFC000"/>
                </a:solidFill>
              </a:rPr>
              <a:t>2</a:t>
            </a:r>
            <a:r>
              <a:rPr lang="en-US" dirty="0" smtClean="0"/>
              <a:t> = -1,  </a:t>
            </a:r>
            <a:r>
              <a:rPr lang="en-US" i="1" dirty="0" smtClean="0">
                <a:solidFill>
                  <a:srgbClr val="FFC000"/>
                </a:solidFill>
              </a:rPr>
              <a:t>e</a:t>
            </a:r>
            <a:r>
              <a:rPr lang="en-US" i="1" baseline="-25000" dirty="0" smtClean="0">
                <a:solidFill>
                  <a:srgbClr val="FFC000"/>
                </a:solidFill>
              </a:rPr>
              <a:t>3</a:t>
            </a:r>
            <a:r>
              <a:rPr lang="en-US" dirty="0" smtClean="0"/>
              <a:t> = -1, </a:t>
            </a:r>
            <a:r>
              <a:rPr lang="en-US" i="1" dirty="0" smtClean="0">
                <a:solidFill>
                  <a:srgbClr val="FFC000"/>
                </a:solidFill>
              </a:rPr>
              <a:t>e</a:t>
            </a:r>
            <a:r>
              <a:rPr lang="en-US" i="1" baseline="-25000" dirty="0" smtClean="0">
                <a:solidFill>
                  <a:srgbClr val="FFC000"/>
                </a:solidFill>
              </a:rPr>
              <a:t>4</a:t>
            </a:r>
            <a:r>
              <a:rPr lang="en-US" dirty="0" smtClean="0"/>
              <a:t> = 1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5842417" y="5911850"/>
            <a:ext cx="38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371475" y="5911850"/>
            <a:ext cx="1866900" cy="3365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629400" y="5911850"/>
            <a:ext cx="1866900" cy="3365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422164" y="6399522"/>
            <a:ext cx="4291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en-US" sz="2000" dirty="0" smtClean="0"/>
              <a:t>Bonus rule: no two </a:t>
            </a:r>
            <a:r>
              <a:rPr lang="sv-SE" sz="2000" dirty="0" smtClean="0">
                <a:latin typeface="Symbol" pitchFamily="18" charset="2"/>
              </a:rPr>
              <a:t>G</a:t>
            </a:r>
            <a:r>
              <a:rPr lang="sv-SE" sz="2000" dirty="0" smtClean="0"/>
              <a:t> can be the same.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2954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/>
              <a:t>10.	Assign symmetry labels</a:t>
            </a:r>
          </a:p>
          <a:p>
            <a:pPr marL="514350" indent="-514350">
              <a:buNone/>
            </a:pPr>
            <a:endParaRPr lang="en-US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 1: H</a:t>
            </a:r>
            <a:r>
              <a:rPr kumimoji="0" lang="en-US" sz="4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 (C</a:t>
            </a:r>
            <a:r>
              <a:rPr kumimoji="0" lang="en-US" sz="4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2v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n-US" sz="40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324100" y="2847975"/>
            <a:ext cx="571501" cy="330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09575" y="2989583"/>
            <a:ext cx="1957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Symmetry Labels</a:t>
            </a:r>
            <a:endParaRPr lang="en-US" sz="2000" baseline="-25000" dirty="0">
              <a:solidFill>
                <a:srgbClr val="FF0000"/>
              </a:solidFill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6313" y="4388313"/>
            <a:ext cx="4234550" cy="2292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7384" y="1726531"/>
            <a:ext cx="3112407" cy="38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4221" y="2184639"/>
            <a:ext cx="303638" cy="141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82813" y="2196885"/>
            <a:ext cx="434317" cy="146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94263" y="2195566"/>
            <a:ext cx="395882" cy="148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46951" y="2210947"/>
            <a:ext cx="372821" cy="1472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9963" y="2112963"/>
            <a:ext cx="93661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3615586" y="3676134"/>
            <a:ext cx="31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4281274" y="3664639"/>
            <a:ext cx="595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</a:t>
            </a:r>
            <a:endParaRPr lang="en-US" sz="2000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4936813" y="3666566"/>
            <a:ext cx="595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-1</a:t>
            </a:r>
            <a:endParaRPr lang="en-US" sz="2000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5546778" y="3667695"/>
            <a:ext cx="595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-1</a:t>
            </a:r>
            <a:endParaRPr lang="en-US" sz="2000" baseline="-25000" dirty="0"/>
          </a:p>
        </p:txBody>
      </p:sp>
      <p:sp>
        <p:nvSpPr>
          <p:cNvPr id="10" name="Oval 9"/>
          <p:cNvSpPr/>
          <p:nvPr/>
        </p:nvSpPr>
        <p:spPr>
          <a:xfrm>
            <a:off x="2955925" y="2038349"/>
            <a:ext cx="571500" cy="21050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2954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/>
              <a:t>10.	Assign symmetry labels</a:t>
            </a:r>
          </a:p>
          <a:p>
            <a:pPr marL="514350" indent="-514350">
              <a:buNone/>
            </a:pPr>
            <a:endParaRPr lang="en-US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 1: H</a:t>
            </a:r>
            <a:r>
              <a:rPr kumimoji="0" lang="en-US" sz="4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 (C</a:t>
            </a:r>
            <a:r>
              <a:rPr kumimoji="0" lang="en-US" sz="4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2v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n-US" sz="40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334" y="1821781"/>
            <a:ext cx="3112407" cy="38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8171" y="2279889"/>
            <a:ext cx="303638" cy="141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6763" y="2292135"/>
            <a:ext cx="434317" cy="146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8213" y="2290816"/>
            <a:ext cx="395882" cy="148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60901" y="2306197"/>
            <a:ext cx="372821" cy="1472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3913" y="2208213"/>
            <a:ext cx="93661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929536" y="3771384"/>
            <a:ext cx="31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1595224" y="3759889"/>
            <a:ext cx="595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</a:t>
            </a:r>
            <a:endParaRPr lang="en-US" sz="2000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2250763" y="3761816"/>
            <a:ext cx="595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-1</a:t>
            </a:r>
            <a:endParaRPr lang="en-US" sz="2000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2860728" y="3762945"/>
            <a:ext cx="595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-1</a:t>
            </a:r>
            <a:endParaRPr lang="en-US" sz="2000" baseline="-25000" dirty="0"/>
          </a:p>
        </p:txBody>
      </p:sp>
      <p:pic>
        <p:nvPicPr>
          <p:cNvPr id="25497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4814" y="3348039"/>
            <a:ext cx="332380" cy="362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497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2751" y="3814764"/>
            <a:ext cx="33238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4980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6423" y="2243138"/>
            <a:ext cx="332380" cy="408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4981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1193" y="2814638"/>
            <a:ext cx="324739" cy="37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4982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24475" y="1810159"/>
            <a:ext cx="3190875" cy="229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Straight Arrow Connector 26"/>
          <p:cNvCxnSpPr/>
          <p:nvPr/>
        </p:nvCxnSpPr>
        <p:spPr>
          <a:xfrm>
            <a:off x="3781425" y="3200400"/>
            <a:ext cx="128587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686175" y="2800350"/>
            <a:ext cx="12500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Rearrange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3384" y="1644538"/>
            <a:ext cx="4293629" cy="1975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7620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/>
              <a:t>11.	Assign Basis Function</a:t>
            </a:r>
          </a:p>
          <a:p>
            <a:pPr marL="514350" indent="-514350">
              <a:buNone/>
            </a:pPr>
            <a:endParaRPr lang="en-US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 1: H</a:t>
            </a:r>
            <a:r>
              <a:rPr kumimoji="0" lang="en-US" sz="4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 (C</a:t>
            </a:r>
            <a:r>
              <a:rPr kumimoji="0" lang="en-US" sz="4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2v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n-US" sz="40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540743" y="1596980"/>
            <a:ext cx="1182029" cy="4846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37847" y="1268733"/>
            <a:ext cx="23467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x, y, z, R</a:t>
            </a:r>
            <a:r>
              <a:rPr lang="en-US" sz="2800" baseline="-25000" dirty="0" smtClean="0">
                <a:solidFill>
                  <a:srgbClr val="FF0000"/>
                </a:solidFill>
              </a:rPr>
              <a:t>x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R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y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R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z</a:t>
            </a:r>
            <a:endParaRPr lang="en-US" sz="2800" baseline="-25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53795" y="2408714"/>
            <a:ext cx="2754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</a:rPr>
              <a:t>xy</a:t>
            </a:r>
            <a:r>
              <a:rPr lang="en-US" sz="2800" dirty="0" smtClean="0">
                <a:solidFill>
                  <a:srgbClr val="0000FF"/>
                </a:solidFill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</a:rPr>
              <a:t>xz</a:t>
            </a:r>
            <a:r>
              <a:rPr lang="en-US" sz="2800" dirty="0" smtClean="0">
                <a:solidFill>
                  <a:srgbClr val="0000FF"/>
                </a:solidFill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</a:rPr>
              <a:t>yz</a:t>
            </a:r>
            <a:r>
              <a:rPr lang="en-US" sz="2800" dirty="0" smtClean="0">
                <a:solidFill>
                  <a:srgbClr val="0000FF"/>
                </a:solidFill>
              </a:rPr>
              <a:t>, x</a:t>
            </a:r>
            <a:r>
              <a:rPr lang="en-US" sz="2800" baseline="30000" dirty="0" smtClean="0">
                <a:solidFill>
                  <a:srgbClr val="0000FF"/>
                </a:solidFill>
              </a:rPr>
              <a:t>2</a:t>
            </a:r>
            <a:r>
              <a:rPr lang="en-US" sz="2800" dirty="0" smtClean="0">
                <a:solidFill>
                  <a:srgbClr val="0000FF"/>
                </a:solidFill>
              </a:rPr>
              <a:t>, y</a:t>
            </a:r>
            <a:r>
              <a:rPr lang="en-US" sz="2800" baseline="30000" dirty="0" smtClean="0">
                <a:solidFill>
                  <a:srgbClr val="0000FF"/>
                </a:solidFill>
              </a:rPr>
              <a:t>2</a:t>
            </a:r>
            <a:r>
              <a:rPr lang="en-US" sz="2800" dirty="0" smtClean="0">
                <a:solidFill>
                  <a:srgbClr val="0000FF"/>
                </a:solidFill>
              </a:rPr>
              <a:t>, z</a:t>
            </a:r>
            <a:r>
              <a:rPr lang="en-US" sz="2800" baseline="30000" dirty="0" smtClean="0">
                <a:solidFill>
                  <a:srgbClr val="0000FF"/>
                </a:solidFill>
              </a:rPr>
              <a:t>2</a:t>
            </a:r>
            <a:endParaRPr lang="en-US" sz="2800" baseline="30000" dirty="0">
              <a:solidFill>
                <a:srgbClr val="0000FF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6464815" y="2081408"/>
            <a:ext cx="773112" cy="36557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2472743" y="3503054"/>
            <a:ext cx="404396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3384" y="1644538"/>
            <a:ext cx="4293629" cy="1975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7620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/>
              <a:t>11.	Assign Basis Function</a:t>
            </a:r>
          </a:p>
          <a:p>
            <a:pPr marL="514350" indent="-514350">
              <a:buNone/>
            </a:pPr>
            <a:endParaRPr lang="en-US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 1: H</a:t>
            </a:r>
            <a:r>
              <a:rPr kumimoji="0" lang="en-US" sz="4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 (C</a:t>
            </a:r>
            <a:r>
              <a:rPr kumimoji="0" lang="en-US" sz="4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2v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n-US" sz="40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585" y="3902301"/>
            <a:ext cx="2781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Start with z or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z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303" y="4642364"/>
            <a:ext cx="1314382" cy="114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6966" y="3945562"/>
            <a:ext cx="18764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/>
        </p:nvCxnSpPr>
        <p:spPr>
          <a:xfrm>
            <a:off x="2472743" y="3503054"/>
            <a:ext cx="404396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489271" y="3514791"/>
            <a:ext cx="276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022761" y="4893969"/>
            <a:ext cx="88864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5901" y="3956294"/>
            <a:ext cx="18764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3541692" y="6117464"/>
            <a:ext cx="4185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the orbital/vector stays the same = 1</a:t>
            </a:r>
          </a:p>
          <a:p>
            <a:r>
              <a:rPr lang="en-US" dirty="0" smtClean="0"/>
              <a:t>If the sign/arrow direction flips        = -1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268759" y="4474937"/>
            <a:ext cx="3097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E</a:t>
            </a:r>
            <a:endParaRPr lang="en-US" sz="2000" dirty="0"/>
          </a:p>
        </p:txBody>
      </p:sp>
      <p:sp>
        <p:nvSpPr>
          <p:cNvPr id="23" name="Rectangle 22"/>
          <p:cNvSpPr/>
          <p:nvPr/>
        </p:nvSpPr>
        <p:spPr>
          <a:xfrm>
            <a:off x="2922658" y="3506877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461424" y="350473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987311" y="351528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513198" y="3513317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189340" y="4910673"/>
            <a:ext cx="4814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C</a:t>
            </a:r>
            <a:r>
              <a:rPr lang="en-US" sz="2000" baseline="-25000" dirty="0" smtClean="0"/>
              <a:t>2</a:t>
            </a:r>
          </a:p>
          <a:p>
            <a:r>
              <a:rPr lang="en-US" sz="2000" dirty="0" err="1" smtClean="0">
                <a:latin typeface="Symbol" pitchFamily="18" charset="2"/>
              </a:rPr>
              <a:t>s</a:t>
            </a:r>
            <a:r>
              <a:rPr lang="en-US" sz="2000" baseline="-25000" dirty="0" err="1" smtClean="0"/>
              <a:t>xz</a:t>
            </a:r>
            <a:endParaRPr lang="en-US" sz="2000" baseline="-25000" dirty="0" smtClean="0"/>
          </a:p>
          <a:p>
            <a:r>
              <a:rPr lang="en-US" sz="2000" dirty="0" err="1" smtClean="0">
                <a:latin typeface="Symbol" pitchFamily="18" charset="2"/>
              </a:rPr>
              <a:t>s</a:t>
            </a:r>
            <a:r>
              <a:rPr lang="en-US" sz="2000" baseline="-25000" dirty="0" err="1" smtClean="0"/>
              <a:t>yz</a:t>
            </a:r>
            <a:endParaRPr lang="en-US" sz="2000" baseline="-25000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5540743" y="1596980"/>
            <a:ext cx="1182029" cy="4846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737847" y="1268733"/>
            <a:ext cx="23467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x, y, z, R</a:t>
            </a:r>
            <a:r>
              <a:rPr lang="en-US" sz="2800" baseline="-25000" dirty="0" smtClean="0">
                <a:solidFill>
                  <a:srgbClr val="FF0000"/>
                </a:solidFill>
              </a:rPr>
              <a:t>x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R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y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R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z</a:t>
            </a:r>
            <a:endParaRPr lang="en-US" sz="2800" baseline="-25000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24262" y="1941422"/>
            <a:ext cx="2856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z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3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3384" y="1644538"/>
            <a:ext cx="4293629" cy="1975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7620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/>
              <a:t>11.	Assign Basis Function</a:t>
            </a:r>
          </a:p>
          <a:p>
            <a:pPr marL="514350" indent="-514350">
              <a:buNone/>
            </a:pPr>
            <a:endParaRPr lang="en-US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 1: H</a:t>
            </a:r>
            <a:r>
              <a:rPr kumimoji="0" lang="en-US" sz="4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 (C</a:t>
            </a:r>
            <a:r>
              <a:rPr kumimoji="0" lang="en-US" sz="4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2v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n-US" sz="40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585" y="3902301"/>
            <a:ext cx="2781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 or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72743" y="3503054"/>
            <a:ext cx="404396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489271" y="3514791"/>
            <a:ext cx="28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971245" y="4770975"/>
            <a:ext cx="1133341" cy="50936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985425" y="4583799"/>
            <a:ext cx="874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E,</a:t>
            </a:r>
            <a:r>
              <a:rPr lang="en-US" sz="2000" dirty="0" smtClean="0">
                <a:latin typeface="Symbol" pitchFamily="18" charset="2"/>
              </a:rPr>
              <a:t> </a:t>
            </a:r>
            <a:r>
              <a:rPr lang="en-US" sz="2000" dirty="0" err="1" smtClean="0">
                <a:latin typeface="Symbol" pitchFamily="18" charset="2"/>
              </a:rPr>
              <a:t>s</a:t>
            </a:r>
            <a:r>
              <a:rPr lang="en-US" sz="2000" baseline="-25000" dirty="0" err="1" smtClean="0"/>
              <a:t>xz</a:t>
            </a:r>
            <a:endParaRPr lang="en-US" sz="2000" dirty="0"/>
          </a:p>
        </p:txBody>
      </p:sp>
      <p:sp>
        <p:nvSpPr>
          <p:cNvPr id="23" name="Rectangle 22"/>
          <p:cNvSpPr/>
          <p:nvPr/>
        </p:nvSpPr>
        <p:spPr>
          <a:xfrm>
            <a:off x="2922658" y="3506877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397029" y="3504730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-1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974432" y="351528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461682" y="3513317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-1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331474" y="5345615"/>
            <a:ext cx="8260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C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</a:t>
            </a:r>
            <a:r>
              <a:rPr lang="en-US" sz="2000" dirty="0" err="1" smtClean="0">
                <a:latin typeface="Symbol" pitchFamily="18" charset="2"/>
              </a:rPr>
              <a:t>s</a:t>
            </a:r>
            <a:r>
              <a:rPr lang="en-US" sz="2000" baseline="-25000" dirty="0" err="1" smtClean="0"/>
              <a:t>yz</a:t>
            </a:r>
            <a:endParaRPr lang="en-US" sz="2000" baseline="-25000" dirty="0"/>
          </a:p>
        </p:txBody>
      </p:sp>
      <p:sp>
        <p:nvSpPr>
          <p:cNvPr id="28" name="Rectangle 27"/>
          <p:cNvSpPr/>
          <p:nvPr/>
        </p:nvSpPr>
        <p:spPr>
          <a:xfrm>
            <a:off x="5024262" y="1941422"/>
            <a:ext cx="2856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z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37" y="4745217"/>
            <a:ext cx="16668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Straight Arrow Connector 28"/>
          <p:cNvCxnSpPr/>
          <p:nvPr/>
        </p:nvCxnSpPr>
        <p:spPr>
          <a:xfrm flipH="1">
            <a:off x="5540743" y="1596980"/>
            <a:ext cx="1182029" cy="4846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737847" y="1268733"/>
            <a:ext cx="2034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x, y, R</a:t>
            </a:r>
            <a:r>
              <a:rPr lang="en-US" sz="2800" baseline="-25000" dirty="0" smtClean="0">
                <a:solidFill>
                  <a:srgbClr val="FF0000"/>
                </a:solidFill>
              </a:rPr>
              <a:t>x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R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y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R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z</a:t>
            </a:r>
            <a:endParaRPr lang="en-US" sz="2800" baseline="-25000" dirty="0">
              <a:solidFill>
                <a:srgbClr val="FF0000"/>
              </a:solidFill>
            </a:endParaRPr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2516" y="4732338"/>
            <a:ext cx="1455488" cy="14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2054" y="3753910"/>
            <a:ext cx="1455488" cy="14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0453" y="5455290"/>
            <a:ext cx="1469600" cy="1364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4" name="Straight Arrow Connector 33"/>
          <p:cNvCxnSpPr/>
          <p:nvPr/>
        </p:nvCxnSpPr>
        <p:spPr>
          <a:xfrm>
            <a:off x="4956220" y="5515802"/>
            <a:ext cx="1133341" cy="50936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034995" y="2776401"/>
            <a:ext cx="2952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x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 build="allAtOnce"/>
      <p:bldP spid="23" grpId="0"/>
      <p:bldP spid="24" grpId="0"/>
      <p:bldP spid="25" grpId="0"/>
      <p:bldP spid="26" grpId="0"/>
      <p:bldP spid="27" grpId="0"/>
      <p:bldP spid="3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6866" y="4750118"/>
            <a:ext cx="1418621" cy="1380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3384" y="1644538"/>
            <a:ext cx="4293629" cy="1975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7620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/>
              <a:t>11.	Assign Basis Function</a:t>
            </a:r>
          </a:p>
          <a:p>
            <a:pPr marL="514350" indent="-514350">
              <a:buNone/>
            </a:pPr>
            <a:endParaRPr lang="en-US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 1: H</a:t>
            </a:r>
            <a:r>
              <a:rPr kumimoji="0" lang="en-US" sz="4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 (C</a:t>
            </a:r>
            <a:r>
              <a:rPr kumimoji="0" lang="en-US" sz="4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2v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n-US" sz="40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585" y="3902301"/>
            <a:ext cx="2781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 or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y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72743" y="3503054"/>
            <a:ext cx="404396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489271" y="3514791"/>
            <a:ext cx="288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971245" y="4770975"/>
            <a:ext cx="1133341" cy="50936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985425" y="4583799"/>
            <a:ext cx="874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E,</a:t>
            </a:r>
            <a:r>
              <a:rPr lang="en-US" sz="2000" dirty="0" smtClean="0">
                <a:latin typeface="Symbol" pitchFamily="18" charset="2"/>
              </a:rPr>
              <a:t> </a:t>
            </a:r>
            <a:r>
              <a:rPr lang="en-US" sz="2000" dirty="0" err="1" smtClean="0">
                <a:latin typeface="Symbol" pitchFamily="18" charset="2"/>
              </a:rPr>
              <a:t>s</a:t>
            </a:r>
            <a:r>
              <a:rPr lang="en-US" sz="2000" baseline="-25000" dirty="0" err="1" smtClean="0"/>
              <a:t>yz</a:t>
            </a:r>
            <a:endParaRPr lang="en-US" sz="2000" dirty="0"/>
          </a:p>
        </p:txBody>
      </p:sp>
      <p:sp>
        <p:nvSpPr>
          <p:cNvPr id="23" name="Rectangle 22"/>
          <p:cNvSpPr/>
          <p:nvPr/>
        </p:nvSpPr>
        <p:spPr>
          <a:xfrm>
            <a:off x="2922658" y="3506877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397029" y="3504730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-1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935795" y="3515284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-1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513198" y="3513317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331474" y="5345615"/>
            <a:ext cx="8260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C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</a:t>
            </a:r>
            <a:r>
              <a:rPr lang="en-US" sz="2000" dirty="0" err="1" smtClean="0">
                <a:latin typeface="Symbol" pitchFamily="18" charset="2"/>
              </a:rPr>
              <a:t>s</a:t>
            </a:r>
            <a:r>
              <a:rPr lang="en-US" sz="2000" baseline="-25000" dirty="0" err="1" smtClean="0"/>
              <a:t>xz</a:t>
            </a:r>
            <a:endParaRPr lang="en-US" sz="2000" baseline="-25000" dirty="0"/>
          </a:p>
        </p:txBody>
      </p:sp>
      <p:sp>
        <p:nvSpPr>
          <p:cNvPr id="28" name="Rectangle 27"/>
          <p:cNvSpPr/>
          <p:nvPr/>
        </p:nvSpPr>
        <p:spPr>
          <a:xfrm>
            <a:off x="5024262" y="1941422"/>
            <a:ext cx="2856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z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5540743" y="1596980"/>
            <a:ext cx="1182029" cy="4846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737847" y="1268733"/>
            <a:ext cx="1707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y, R</a:t>
            </a:r>
            <a:r>
              <a:rPr lang="en-US" sz="2800" baseline="-25000" dirty="0" smtClean="0">
                <a:solidFill>
                  <a:srgbClr val="FF0000"/>
                </a:solidFill>
              </a:rPr>
              <a:t>x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R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y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R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z</a:t>
            </a:r>
            <a:endParaRPr lang="en-US" sz="2800" baseline="-25000" dirty="0">
              <a:solidFill>
                <a:srgbClr val="FF0000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4956220" y="5515802"/>
            <a:ext cx="1133341" cy="50936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034995" y="2776401"/>
            <a:ext cx="2952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x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8425" y="4572872"/>
            <a:ext cx="14859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0646" y="3779838"/>
            <a:ext cx="1418621" cy="1380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5873" y="5428350"/>
            <a:ext cx="1404178" cy="1419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31"/>
          <p:cNvSpPr/>
          <p:nvPr/>
        </p:nvSpPr>
        <p:spPr>
          <a:xfrm>
            <a:off x="5032848" y="3160621"/>
            <a:ext cx="3000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y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22" grpId="0"/>
      <p:bldP spid="23" grpId="0"/>
      <p:bldP spid="24" grpId="0"/>
      <p:bldP spid="25" grpId="0"/>
      <p:bldP spid="26" grpId="0"/>
      <p:bldP spid="27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0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err="1" smtClean="0"/>
              <a:t>Mulliken</a:t>
            </a:r>
            <a:r>
              <a:rPr lang="en-US" sz="4000" u="sng" dirty="0" smtClean="0"/>
              <a:t> Symbols</a:t>
            </a:r>
            <a:endParaRPr lang="en-US" sz="4000" u="sng" dirty="0"/>
          </a:p>
        </p:txBody>
      </p:sp>
      <p:pic>
        <p:nvPicPr>
          <p:cNvPr id="167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6707" y="958226"/>
            <a:ext cx="3774926" cy="108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1121789" y="6450379"/>
            <a:ext cx="69004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lvl="1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2000" dirty="0" smtClean="0"/>
              <a:t>Don’t mistake the operation </a:t>
            </a:r>
            <a:r>
              <a:rPr lang="en-US" sz="2000" i="1" dirty="0" smtClean="0"/>
              <a:t>E</a:t>
            </a:r>
            <a:r>
              <a:rPr lang="en-US" sz="2000" dirty="0" smtClean="0"/>
              <a:t> for the </a:t>
            </a:r>
            <a:r>
              <a:rPr lang="en-US" sz="2000" dirty="0" err="1" smtClean="0"/>
              <a:t>Mulliken</a:t>
            </a:r>
            <a:r>
              <a:rPr lang="en-US" sz="2000" dirty="0" smtClean="0"/>
              <a:t> symbol </a:t>
            </a:r>
            <a:r>
              <a:rPr lang="en-US" sz="2000" i="1" dirty="0" smtClean="0"/>
              <a:t>E</a:t>
            </a:r>
            <a:r>
              <a:rPr lang="en-US" sz="2000" dirty="0" smtClean="0"/>
              <a:t>!</a:t>
            </a:r>
            <a:endParaRPr lang="en-US" sz="2000" dirty="0"/>
          </a:p>
        </p:txBody>
      </p:sp>
      <p:pic>
        <p:nvPicPr>
          <p:cNvPr id="274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2542" y="2293855"/>
            <a:ext cx="3243557" cy="178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ounded Rectangle 26"/>
          <p:cNvSpPr/>
          <p:nvPr/>
        </p:nvSpPr>
        <p:spPr>
          <a:xfrm>
            <a:off x="5109328" y="1187778"/>
            <a:ext cx="320511" cy="867265"/>
          </a:xfrm>
          <a:prstGeom prst="round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5354425" y="2659931"/>
            <a:ext cx="303227" cy="1403022"/>
          </a:xfrm>
          <a:prstGeom prst="round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4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1319" y="4355183"/>
            <a:ext cx="3050128" cy="187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ounded Rectangle 28"/>
          <p:cNvSpPr/>
          <p:nvPr/>
        </p:nvSpPr>
        <p:spPr>
          <a:xfrm>
            <a:off x="5327716" y="4673207"/>
            <a:ext cx="303227" cy="1576763"/>
          </a:xfrm>
          <a:prstGeom prst="round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109" y="2457012"/>
            <a:ext cx="4271927" cy="231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05" name="Object 5"/>
          <p:cNvGraphicFramePr>
            <a:graphicFrameLocks noChangeAspect="1"/>
          </p:cNvGraphicFramePr>
          <p:nvPr/>
        </p:nvGraphicFramePr>
        <p:xfrm>
          <a:off x="6284511" y="3715443"/>
          <a:ext cx="1195387" cy="1377950"/>
        </p:xfrm>
        <a:graphic>
          <a:graphicData uri="http://schemas.openxmlformats.org/presentationml/2006/ole">
            <p:oleObj spid="_x0000_s76805" name="CS ChemDraw Drawing" r:id="rId3" imgW="1052708" imgH="1211220" progId="ChemDraw.Document.6.0">
              <p:embed/>
            </p:oleObj>
          </a:graphicData>
        </a:graphic>
      </p:graphicFrame>
      <p:graphicFrame>
        <p:nvGraphicFramePr>
          <p:cNvPr id="76803" name="Object 3"/>
          <p:cNvGraphicFramePr>
            <a:graphicFrameLocks noChangeAspect="1"/>
          </p:cNvGraphicFramePr>
          <p:nvPr/>
        </p:nvGraphicFramePr>
        <p:xfrm>
          <a:off x="3645708" y="4683684"/>
          <a:ext cx="1196750" cy="1377255"/>
        </p:xfrm>
        <a:graphic>
          <a:graphicData uri="http://schemas.openxmlformats.org/presentationml/2006/ole">
            <p:oleObj spid="_x0000_s76803" name="CS ChemDraw Drawing" r:id="rId4" imgW="1052708" imgH="1211220" progId="ChemDraw.Document.6.0">
              <p:embed/>
            </p:oleObj>
          </a:graphicData>
        </a:graphic>
      </p:graphicFrame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03384" y="1644538"/>
            <a:ext cx="4293629" cy="1975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7620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/>
              <a:t>11.	Assign Basis Function</a:t>
            </a:r>
          </a:p>
          <a:p>
            <a:pPr marL="514350" indent="-514350">
              <a:buNone/>
            </a:pPr>
            <a:endParaRPr lang="en-US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 1: H</a:t>
            </a:r>
            <a:r>
              <a:rPr kumimoji="0" lang="en-US" sz="4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 (C</a:t>
            </a:r>
            <a:r>
              <a:rPr kumimoji="0" lang="en-US" sz="4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2v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n-US" sz="40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585" y="3902301"/>
            <a:ext cx="2781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R</a:t>
            </a:r>
            <a:r>
              <a:rPr lang="en-US" sz="2400" baseline="-25000" dirty="0" err="1" smtClean="0"/>
              <a:t>z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72743" y="3503054"/>
            <a:ext cx="404396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413071" y="3514791"/>
            <a:ext cx="370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R</a:t>
            </a:r>
            <a:r>
              <a:rPr lang="en-US" baseline="-25000" dirty="0" err="1" smtClean="0"/>
              <a:t>z</a:t>
            </a:r>
            <a:endParaRPr lang="en-US" baseline="-25000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971245" y="4770975"/>
            <a:ext cx="1133341" cy="50936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985425" y="4583799"/>
            <a:ext cx="874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E,</a:t>
            </a:r>
            <a:r>
              <a:rPr lang="en-US" sz="2000" dirty="0" smtClean="0">
                <a:latin typeface="Symbol" pitchFamily="18" charset="2"/>
              </a:rPr>
              <a:t> </a:t>
            </a:r>
            <a:r>
              <a:rPr lang="en-US" sz="2000" dirty="0" smtClean="0"/>
              <a:t>C</a:t>
            </a:r>
            <a:r>
              <a:rPr lang="en-US" sz="2000" baseline="-25000" dirty="0" smtClean="0"/>
              <a:t>2</a:t>
            </a:r>
            <a:endParaRPr lang="en-US" sz="2000" dirty="0"/>
          </a:p>
        </p:txBody>
      </p:sp>
      <p:sp>
        <p:nvSpPr>
          <p:cNvPr id="23" name="Rectangle 22"/>
          <p:cNvSpPr/>
          <p:nvPr/>
        </p:nvSpPr>
        <p:spPr>
          <a:xfrm>
            <a:off x="2922658" y="3506877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447829" y="350473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935795" y="3515284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-1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436998" y="3513317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-1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331474" y="5345615"/>
            <a:ext cx="8981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latin typeface="Symbol" pitchFamily="18" charset="2"/>
              </a:rPr>
              <a:t>s</a:t>
            </a:r>
            <a:r>
              <a:rPr lang="en-US" sz="2000" baseline="-25000" dirty="0" err="1" smtClean="0"/>
              <a:t>yz</a:t>
            </a:r>
            <a:r>
              <a:rPr lang="en-US" sz="2000" dirty="0" smtClean="0"/>
              <a:t>, </a:t>
            </a:r>
            <a:r>
              <a:rPr lang="en-US" sz="2000" dirty="0" err="1" smtClean="0">
                <a:latin typeface="Symbol" pitchFamily="18" charset="2"/>
              </a:rPr>
              <a:t>s</a:t>
            </a:r>
            <a:r>
              <a:rPr lang="en-US" sz="2000" baseline="-25000" dirty="0" err="1" smtClean="0"/>
              <a:t>xz</a:t>
            </a:r>
            <a:endParaRPr lang="en-US" sz="2000" baseline="-25000" dirty="0"/>
          </a:p>
        </p:txBody>
      </p:sp>
      <p:sp>
        <p:nvSpPr>
          <p:cNvPr id="28" name="Rectangle 27"/>
          <p:cNvSpPr/>
          <p:nvPr/>
        </p:nvSpPr>
        <p:spPr>
          <a:xfrm>
            <a:off x="5024262" y="1941422"/>
            <a:ext cx="2856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z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5540743" y="1596980"/>
            <a:ext cx="1182029" cy="4846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737847" y="1268733"/>
            <a:ext cx="1399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</a:t>
            </a:r>
            <a:r>
              <a:rPr lang="en-US" sz="2800" baseline="-25000" dirty="0" smtClean="0">
                <a:solidFill>
                  <a:srgbClr val="FF0000"/>
                </a:solidFill>
              </a:rPr>
              <a:t>x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R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y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R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z</a:t>
            </a:r>
            <a:endParaRPr lang="en-US" sz="2800" baseline="-25000" dirty="0">
              <a:solidFill>
                <a:srgbClr val="FF0000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4956220" y="5515802"/>
            <a:ext cx="1133341" cy="50936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034995" y="2776401"/>
            <a:ext cx="2952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x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032848" y="3160621"/>
            <a:ext cx="3000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y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76804" name="Object 4"/>
          <p:cNvGraphicFramePr>
            <a:graphicFrameLocks noChangeAspect="1"/>
          </p:cNvGraphicFramePr>
          <p:nvPr/>
        </p:nvGraphicFramePr>
        <p:xfrm>
          <a:off x="1092984" y="3936710"/>
          <a:ext cx="684301" cy="1884919"/>
        </p:xfrm>
        <a:graphic>
          <a:graphicData uri="http://schemas.openxmlformats.org/presentationml/2006/ole">
            <p:oleObj spid="_x0000_s76804" name="CS ChemDraw Drawing" r:id="rId6" imgW="440047" imgH="1211220" progId="ChemDraw.Document.6.0">
              <p:embed/>
            </p:oleObj>
          </a:graphicData>
        </a:graphic>
      </p:graphicFrame>
      <p:graphicFrame>
        <p:nvGraphicFramePr>
          <p:cNvPr id="76806" name="Object 6"/>
          <p:cNvGraphicFramePr>
            <a:graphicFrameLocks noChangeAspect="1"/>
          </p:cNvGraphicFramePr>
          <p:nvPr/>
        </p:nvGraphicFramePr>
        <p:xfrm>
          <a:off x="6298754" y="5235150"/>
          <a:ext cx="1183872" cy="1362435"/>
        </p:xfrm>
        <a:graphic>
          <a:graphicData uri="http://schemas.openxmlformats.org/presentationml/2006/ole">
            <p:oleObj spid="_x0000_s76806" name="CS ChemDraw Drawing" r:id="rId7" imgW="1052708" imgH="1211220" progId="ChemDraw.Document.6.0">
              <p:embed/>
            </p:oleObj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218943" y="6095758"/>
            <a:ext cx="4185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Rotation direction unchanged =  1</a:t>
            </a:r>
          </a:p>
          <a:p>
            <a:r>
              <a:rPr lang="en-US" dirty="0" smtClean="0"/>
              <a:t>Rotation direction flips             = -1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009595" y="2370001"/>
            <a:ext cx="3914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R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z</a:t>
            </a:r>
            <a:endParaRPr lang="en-US" sz="2000" baseline="-25000" dirty="0">
              <a:solidFill>
                <a:srgbClr val="FF0000"/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3" grpId="0"/>
      <p:bldP spid="24" grpId="0"/>
      <p:bldP spid="25" grpId="0"/>
      <p:bldP spid="26" grpId="0"/>
      <p:bldP spid="27" grpId="0"/>
      <p:bldP spid="3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32" name="Object 8"/>
          <p:cNvGraphicFramePr>
            <a:graphicFrameLocks noChangeAspect="1"/>
          </p:cNvGraphicFramePr>
          <p:nvPr/>
        </p:nvGraphicFramePr>
        <p:xfrm>
          <a:off x="6280150" y="3690938"/>
          <a:ext cx="1212850" cy="1395413"/>
        </p:xfrm>
        <a:graphic>
          <a:graphicData uri="http://schemas.openxmlformats.org/presentationml/2006/ole">
            <p:oleObj spid="_x0000_s77832" name="CS ChemDraw Drawing" r:id="rId3" imgW="1052708" imgH="1211220" progId="ChemDraw.Document.6.0">
              <p:embed/>
            </p:oleObj>
          </a:graphicData>
        </a:graphic>
      </p:graphicFrame>
      <p:graphicFrame>
        <p:nvGraphicFramePr>
          <p:cNvPr id="77831" name="Object 7"/>
          <p:cNvGraphicFramePr>
            <a:graphicFrameLocks noChangeAspect="1"/>
          </p:cNvGraphicFramePr>
          <p:nvPr/>
        </p:nvGraphicFramePr>
        <p:xfrm>
          <a:off x="3625850" y="4676775"/>
          <a:ext cx="1212850" cy="1395784"/>
        </p:xfrm>
        <a:graphic>
          <a:graphicData uri="http://schemas.openxmlformats.org/presentationml/2006/ole">
            <p:oleObj spid="_x0000_s77831" name="CS ChemDraw Drawing" r:id="rId4" imgW="1052708" imgH="1211220" progId="ChemDraw.Document.6.0">
              <p:embed/>
            </p:oleObj>
          </a:graphicData>
        </a:graphic>
      </p:graphicFrame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03384" y="1644538"/>
            <a:ext cx="4293629" cy="1975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7620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/>
              <a:t>11.	Assign Basis Function</a:t>
            </a:r>
          </a:p>
          <a:p>
            <a:pPr marL="514350" indent="-514350">
              <a:buNone/>
            </a:pPr>
            <a:endParaRPr lang="en-US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 1: H</a:t>
            </a:r>
            <a:r>
              <a:rPr kumimoji="0" lang="en-US" sz="4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 (C</a:t>
            </a:r>
            <a:r>
              <a:rPr kumimoji="0" lang="en-US" sz="4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2v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n-US" sz="40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585" y="3902301"/>
            <a:ext cx="2781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</a:t>
            </a:r>
            <a:r>
              <a:rPr lang="en-US" sz="2400" baseline="-25000" dirty="0" smtClean="0"/>
              <a:t>x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72743" y="3503054"/>
            <a:ext cx="404396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971245" y="4770975"/>
            <a:ext cx="1133341" cy="50936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985425" y="4583799"/>
            <a:ext cx="874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E,</a:t>
            </a:r>
            <a:r>
              <a:rPr lang="en-US" sz="2000" dirty="0" smtClean="0">
                <a:latin typeface="Symbol" pitchFamily="18" charset="2"/>
              </a:rPr>
              <a:t> </a:t>
            </a:r>
            <a:r>
              <a:rPr lang="en-US" sz="2000" dirty="0" err="1" smtClean="0">
                <a:latin typeface="Symbol" pitchFamily="18" charset="2"/>
              </a:rPr>
              <a:t>s</a:t>
            </a:r>
            <a:r>
              <a:rPr lang="en-US" sz="2000" baseline="-25000" dirty="0" err="1" smtClean="0"/>
              <a:t>yz</a:t>
            </a:r>
            <a:endParaRPr lang="en-US" sz="2000" dirty="0"/>
          </a:p>
        </p:txBody>
      </p:sp>
      <p:sp>
        <p:nvSpPr>
          <p:cNvPr id="23" name="Rectangle 22"/>
          <p:cNvSpPr/>
          <p:nvPr/>
        </p:nvSpPr>
        <p:spPr>
          <a:xfrm>
            <a:off x="2922658" y="3506877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371629" y="3504730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-1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935795" y="3515284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-1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500498" y="3513317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331474" y="5345615"/>
            <a:ext cx="8242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C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</a:t>
            </a:r>
            <a:r>
              <a:rPr lang="en-US" sz="2000" dirty="0" err="1" smtClean="0">
                <a:latin typeface="Symbol" pitchFamily="18" charset="2"/>
              </a:rPr>
              <a:t>s</a:t>
            </a:r>
            <a:r>
              <a:rPr lang="en-US" sz="2000" baseline="-25000" dirty="0" err="1" smtClean="0"/>
              <a:t>xz</a:t>
            </a:r>
            <a:endParaRPr lang="en-US" sz="2000" baseline="-25000" dirty="0"/>
          </a:p>
        </p:txBody>
      </p:sp>
      <p:sp>
        <p:nvSpPr>
          <p:cNvPr id="28" name="Rectangle 27"/>
          <p:cNvSpPr/>
          <p:nvPr/>
        </p:nvSpPr>
        <p:spPr>
          <a:xfrm>
            <a:off x="5024262" y="1941422"/>
            <a:ext cx="2856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z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5540743" y="1596980"/>
            <a:ext cx="1182029" cy="4846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737847" y="1268733"/>
            <a:ext cx="954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</a:t>
            </a:r>
            <a:r>
              <a:rPr lang="en-US" sz="2800" baseline="-25000" dirty="0" smtClean="0">
                <a:solidFill>
                  <a:srgbClr val="FF0000"/>
                </a:solidFill>
              </a:rPr>
              <a:t>x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R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y</a:t>
            </a:r>
            <a:endParaRPr lang="en-US" sz="2800" baseline="-25000" dirty="0">
              <a:solidFill>
                <a:srgbClr val="FF0000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4956220" y="5515802"/>
            <a:ext cx="1133341" cy="50936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034995" y="2776401"/>
            <a:ext cx="2952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x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032848" y="3160621"/>
            <a:ext cx="3000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y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8943" y="6095758"/>
            <a:ext cx="4185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Rotation direction unchanged =  1</a:t>
            </a:r>
          </a:p>
          <a:p>
            <a:r>
              <a:rPr lang="en-US" dirty="0" smtClean="0"/>
              <a:t>Rotation direction flips             = -1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009595" y="2370001"/>
            <a:ext cx="3914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R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z</a:t>
            </a:r>
            <a:endParaRPr lang="en-US" sz="2000" baseline="-25000" dirty="0">
              <a:solidFill>
                <a:srgbClr val="FF0000"/>
              </a:solidFill>
            </a:endParaRPr>
          </a:p>
        </p:txBody>
      </p:sp>
      <p:graphicFrame>
        <p:nvGraphicFramePr>
          <p:cNvPr id="77830" name="Object 6"/>
          <p:cNvGraphicFramePr>
            <a:graphicFrameLocks noChangeAspect="1"/>
          </p:cNvGraphicFramePr>
          <p:nvPr/>
        </p:nvGraphicFramePr>
        <p:xfrm>
          <a:off x="768349" y="4564063"/>
          <a:ext cx="971551" cy="1018061"/>
        </p:xfrm>
        <a:graphic>
          <a:graphicData uri="http://schemas.openxmlformats.org/presentationml/2006/ole">
            <p:oleObj spid="_x0000_s77830" name="CS ChemDraw Drawing" r:id="rId6" imgW="596994" imgH="625860" progId="ChemDraw.Document.6.0">
              <p:embed/>
            </p:oleObj>
          </a:graphicData>
        </a:graphic>
      </p:graphicFrame>
      <p:graphicFrame>
        <p:nvGraphicFramePr>
          <p:cNvPr id="77833" name="Object 9"/>
          <p:cNvGraphicFramePr>
            <a:graphicFrameLocks noChangeAspect="1"/>
          </p:cNvGraphicFramePr>
          <p:nvPr/>
        </p:nvGraphicFramePr>
        <p:xfrm>
          <a:off x="6305550" y="5367338"/>
          <a:ext cx="1149350" cy="1322706"/>
        </p:xfrm>
        <a:graphic>
          <a:graphicData uri="http://schemas.openxmlformats.org/presentationml/2006/ole">
            <p:oleObj spid="_x0000_s77833" name="CS ChemDraw Drawing" r:id="rId7" imgW="1052708" imgH="1211220" progId="ChemDraw.Document.6.0">
              <p:embed/>
            </p:oleObj>
          </a:graphicData>
        </a:graphic>
      </p:graphicFrame>
      <p:sp>
        <p:nvSpPr>
          <p:cNvPr id="31" name="Rectangle 30"/>
          <p:cNvSpPr/>
          <p:nvPr/>
        </p:nvSpPr>
        <p:spPr>
          <a:xfrm>
            <a:off x="5136595" y="3135283"/>
            <a:ext cx="5196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, R</a:t>
            </a:r>
            <a:r>
              <a:rPr lang="en-US" sz="2000" baseline="-25000" dirty="0" smtClean="0">
                <a:solidFill>
                  <a:srgbClr val="FF0000"/>
                </a:solidFill>
              </a:rPr>
              <a:t>x</a:t>
            </a:r>
            <a:endParaRPr lang="en-US" sz="2000" baseline="-25000" dirty="0">
              <a:solidFill>
                <a:srgbClr val="FF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413071" y="3514791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x</a:t>
            </a:r>
            <a:endParaRPr lang="en-US" baseline="-25000" dirty="0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31" grpId="0"/>
      <p:bldP spid="3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56" name="Object 8"/>
          <p:cNvGraphicFramePr>
            <a:graphicFrameLocks noChangeAspect="1"/>
          </p:cNvGraphicFramePr>
          <p:nvPr/>
        </p:nvGraphicFramePr>
        <p:xfrm>
          <a:off x="6254750" y="3665538"/>
          <a:ext cx="1263650" cy="1454150"/>
        </p:xfrm>
        <a:graphic>
          <a:graphicData uri="http://schemas.openxmlformats.org/presentationml/2006/ole">
            <p:oleObj spid="_x0000_s78856" name="CS ChemDraw Drawing" r:id="rId3" imgW="1052708" imgH="1211220" progId="ChemDraw.Document.6.0">
              <p:embed/>
            </p:oleObj>
          </a:graphicData>
        </a:graphic>
      </p:graphicFrame>
      <p:graphicFrame>
        <p:nvGraphicFramePr>
          <p:cNvPr id="78855" name="Object 7"/>
          <p:cNvGraphicFramePr>
            <a:graphicFrameLocks noChangeAspect="1"/>
          </p:cNvGraphicFramePr>
          <p:nvPr/>
        </p:nvGraphicFramePr>
        <p:xfrm>
          <a:off x="3600450" y="4638675"/>
          <a:ext cx="1263650" cy="1454246"/>
        </p:xfrm>
        <a:graphic>
          <a:graphicData uri="http://schemas.openxmlformats.org/presentationml/2006/ole">
            <p:oleObj spid="_x0000_s78855" name="CS ChemDraw Drawing" r:id="rId4" imgW="1052708" imgH="1211220" progId="ChemDraw.Document.6.0">
              <p:embed/>
            </p:oleObj>
          </a:graphicData>
        </a:graphic>
      </p:graphicFrame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03384" y="1644538"/>
            <a:ext cx="4293629" cy="1975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7620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/>
              <a:t>11.	Assign Basis Function</a:t>
            </a:r>
          </a:p>
          <a:p>
            <a:pPr marL="514350" indent="-514350">
              <a:buNone/>
            </a:pPr>
            <a:endParaRPr lang="en-US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 1: H</a:t>
            </a:r>
            <a:r>
              <a:rPr kumimoji="0" lang="en-US" sz="4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 (C</a:t>
            </a:r>
            <a:r>
              <a:rPr kumimoji="0" lang="en-US" sz="4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2v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n-US" sz="40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585" y="3902301"/>
            <a:ext cx="2781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R</a:t>
            </a:r>
            <a:r>
              <a:rPr lang="en-US" sz="2400" baseline="-25000" dirty="0" err="1" smtClean="0"/>
              <a:t>y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72743" y="3503054"/>
            <a:ext cx="404396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971245" y="4770975"/>
            <a:ext cx="1133341" cy="50936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985425" y="4583799"/>
            <a:ext cx="874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E,</a:t>
            </a:r>
            <a:r>
              <a:rPr lang="en-US" sz="2000" dirty="0" smtClean="0">
                <a:latin typeface="Symbol" pitchFamily="18" charset="2"/>
              </a:rPr>
              <a:t> </a:t>
            </a:r>
            <a:r>
              <a:rPr lang="en-US" sz="2000" dirty="0" err="1" smtClean="0">
                <a:latin typeface="Symbol" pitchFamily="18" charset="2"/>
              </a:rPr>
              <a:t>s</a:t>
            </a:r>
            <a:r>
              <a:rPr lang="en-US" sz="2000" baseline="-25000" dirty="0" err="1" smtClean="0"/>
              <a:t>xz</a:t>
            </a:r>
            <a:endParaRPr lang="en-US" sz="2000" dirty="0"/>
          </a:p>
        </p:txBody>
      </p:sp>
      <p:sp>
        <p:nvSpPr>
          <p:cNvPr id="23" name="Rectangle 22"/>
          <p:cNvSpPr/>
          <p:nvPr/>
        </p:nvSpPr>
        <p:spPr>
          <a:xfrm>
            <a:off x="2922658" y="3506877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384329" y="3504730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-1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986595" y="351528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436998" y="3513317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-1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331474" y="5345615"/>
            <a:ext cx="8242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C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</a:t>
            </a:r>
            <a:r>
              <a:rPr lang="en-US" sz="2000" dirty="0" err="1" smtClean="0">
                <a:latin typeface="Symbol" pitchFamily="18" charset="2"/>
              </a:rPr>
              <a:t>s</a:t>
            </a:r>
            <a:r>
              <a:rPr lang="en-US" sz="2000" baseline="-25000" dirty="0" err="1" smtClean="0"/>
              <a:t>yz</a:t>
            </a:r>
            <a:endParaRPr lang="en-US" sz="2000" baseline="-25000" dirty="0"/>
          </a:p>
        </p:txBody>
      </p:sp>
      <p:sp>
        <p:nvSpPr>
          <p:cNvPr id="28" name="Rectangle 27"/>
          <p:cNvSpPr/>
          <p:nvPr/>
        </p:nvSpPr>
        <p:spPr>
          <a:xfrm>
            <a:off x="5024262" y="1941422"/>
            <a:ext cx="2856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z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5540743" y="1596980"/>
            <a:ext cx="1182029" cy="4846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737847" y="1268733"/>
            <a:ext cx="483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R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y</a:t>
            </a:r>
            <a:endParaRPr lang="en-US" sz="2800" baseline="-25000" dirty="0">
              <a:solidFill>
                <a:srgbClr val="FF0000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4956220" y="5515802"/>
            <a:ext cx="1133341" cy="50936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034995" y="2776401"/>
            <a:ext cx="2952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x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032848" y="3160621"/>
            <a:ext cx="3000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y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8943" y="6095758"/>
            <a:ext cx="4185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Rotation direction unchanged =  1</a:t>
            </a:r>
          </a:p>
          <a:p>
            <a:r>
              <a:rPr lang="en-US" dirty="0" smtClean="0"/>
              <a:t>Rotation direction flips             = -1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009595" y="2370001"/>
            <a:ext cx="3914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R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z</a:t>
            </a:r>
            <a:endParaRPr lang="en-US" sz="2000" baseline="-25000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36595" y="3135283"/>
            <a:ext cx="5196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, R</a:t>
            </a:r>
            <a:r>
              <a:rPr lang="en-US" sz="2000" baseline="-25000" dirty="0" smtClean="0">
                <a:solidFill>
                  <a:srgbClr val="FF0000"/>
                </a:solidFill>
              </a:rPr>
              <a:t>x</a:t>
            </a:r>
            <a:endParaRPr lang="en-US" sz="2000" baseline="-25000" dirty="0">
              <a:solidFill>
                <a:srgbClr val="FF0000"/>
              </a:solidFill>
            </a:endParaRPr>
          </a:p>
        </p:txBody>
      </p:sp>
      <p:graphicFrame>
        <p:nvGraphicFramePr>
          <p:cNvPr id="78854" name="Object 6"/>
          <p:cNvGraphicFramePr>
            <a:graphicFrameLocks noChangeAspect="1"/>
          </p:cNvGraphicFramePr>
          <p:nvPr/>
        </p:nvGraphicFramePr>
        <p:xfrm>
          <a:off x="476250" y="4683125"/>
          <a:ext cx="1863919" cy="638175"/>
        </p:xfrm>
        <a:graphic>
          <a:graphicData uri="http://schemas.openxmlformats.org/presentationml/2006/ole">
            <p:oleObj spid="_x0000_s78854" name="CS ChemDraw Drawing" r:id="rId6" imgW="1052708" imgH="360720" progId="ChemDraw.Document.6.0">
              <p:embed/>
            </p:oleObj>
          </a:graphicData>
        </a:graphic>
      </p:graphicFrame>
      <p:sp>
        <p:nvSpPr>
          <p:cNvPr id="37" name="Rectangle 36"/>
          <p:cNvSpPr/>
          <p:nvPr/>
        </p:nvSpPr>
        <p:spPr>
          <a:xfrm>
            <a:off x="5136595" y="2797145"/>
            <a:ext cx="5187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</a:rPr>
              <a:t>R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y</a:t>
            </a:r>
            <a:endParaRPr lang="en-US" sz="2000" baseline="-25000" dirty="0">
              <a:solidFill>
                <a:srgbClr val="FF0000"/>
              </a:solidFill>
            </a:endParaRPr>
          </a:p>
        </p:txBody>
      </p:sp>
      <p:graphicFrame>
        <p:nvGraphicFramePr>
          <p:cNvPr id="78857" name="Object 9"/>
          <p:cNvGraphicFramePr>
            <a:graphicFrameLocks noChangeAspect="1"/>
          </p:cNvGraphicFramePr>
          <p:nvPr/>
        </p:nvGraphicFramePr>
        <p:xfrm>
          <a:off x="6262688" y="5291138"/>
          <a:ext cx="1230312" cy="1415879"/>
        </p:xfrm>
        <a:graphic>
          <a:graphicData uri="http://schemas.openxmlformats.org/presentationml/2006/ole">
            <p:oleObj spid="_x0000_s78857" name="CS ChemDraw Drawing" r:id="rId7" imgW="1052708" imgH="1211220" progId="ChemDraw.Document.6.0">
              <p:embed/>
            </p:oleObj>
          </a:graphicData>
        </a:graphic>
      </p:graphicFrame>
      <p:sp>
        <p:nvSpPr>
          <p:cNvPr id="38" name="Rectangle 37"/>
          <p:cNvSpPr/>
          <p:nvPr/>
        </p:nvSpPr>
        <p:spPr>
          <a:xfrm>
            <a:off x="2413071" y="3514791"/>
            <a:ext cx="374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R</a:t>
            </a:r>
            <a:r>
              <a:rPr lang="en-US" baseline="-25000" dirty="0" err="1" smtClean="0"/>
              <a:t>y</a:t>
            </a:r>
            <a:endParaRPr lang="en-US" baseline="-25000" dirty="0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37" grpId="0"/>
      <p:bldP spid="38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80" name="Object 8"/>
          <p:cNvGraphicFramePr>
            <a:graphicFrameLocks noChangeAspect="1"/>
          </p:cNvGraphicFramePr>
          <p:nvPr/>
        </p:nvGraphicFramePr>
        <p:xfrm>
          <a:off x="6216650" y="5245608"/>
          <a:ext cx="1301750" cy="1498092"/>
        </p:xfrm>
        <a:graphic>
          <a:graphicData uri="http://schemas.openxmlformats.org/presentationml/2006/ole">
            <p:oleObj spid="_x0000_s79880" name="CS ChemDraw Drawing" r:id="rId3" imgW="1052708" imgH="1211220" progId="ChemDraw.Document.6.0">
              <p:embed/>
            </p:oleObj>
          </a:graphicData>
        </a:graphic>
      </p:graphicFrame>
      <p:graphicFrame>
        <p:nvGraphicFramePr>
          <p:cNvPr id="79879" name="Object 7"/>
          <p:cNvGraphicFramePr>
            <a:graphicFrameLocks noChangeAspect="1"/>
          </p:cNvGraphicFramePr>
          <p:nvPr/>
        </p:nvGraphicFramePr>
        <p:xfrm>
          <a:off x="3549650" y="4579938"/>
          <a:ext cx="1350963" cy="1554162"/>
        </p:xfrm>
        <a:graphic>
          <a:graphicData uri="http://schemas.openxmlformats.org/presentationml/2006/ole">
            <p:oleObj spid="_x0000_s79879" name="CS ChemDraw Drawing" r:id="rId4" imgW="1052708" imgH="1211220" progId="ChemDraw.Document.6.0">
              <p:embed/>
            </p:oleObj>
          </a:graphicData>
        </a:graphic>
      </p:graphicFrame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03384" y="1644538"/>
            <a:ext cx="4293629" cy="1975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7620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/>
              <a:t>11.	Assign Basis Function</a:t>
            </a:r>
          </a:p>
          <a:p>
            <a:pPr marL="514350" indent="-514350">
              <a:buNone/>
            </a:pPr>
            <a:endParaRPr lang="en-US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 1: H</a:t>
            </a:r>
            <a:r>
              <a:rPr kumimoji="0" lang="en-US" sz="4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 (C</a:t>
            </a:r>
            <a:r>
              <a:rPr kumimoji="0" lang="en-US" sz="4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2v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n-US" sz="40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585" y="3902301"/>
            <a:ext cx="2781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yz</a:t>
            </a:r>
            <a:r>
              <a:rPr lang="en-US" sz="2400" dirty="0" smtClean="0"/>
              <a:t> or </a:t>
            </a:r>
            <a:r>
              <a:rPr lang="en-US" sz="2400" dirty="0" err="1" smtClean="0"/>
              <a:t>d</a:t>
            </a:r>
            <a:r>
              <a:rPr lang="en-US" sz="2400" baseline="-25000" dirty="0" err="1" smtClean="0"/>
              <a:t>yz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72743" y="3503054"/>
            <a:ext cx="404396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489271" y="3514791"/>
            <a:ext cx="378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yz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971245" y="4770975"/>
            <a:ext cx="1133341" cy="50936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985425" y="4583799"/>
            <a:ext cx="874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E,</a:t>
            </a:r>
            <a:r>
              <a:rPr lang="en-US" sz="2000" dirty="0" smtClean="0">
                <a:latin typeface="Symbol" pitchFamily="18" charset="2"/>
              </a:rPr>
              <a:t> </a:t>
            </a:r>
            <a:r>
              <a:rPr lang="en-US" sz="2000" dirty="0" err="1" smtClean="0">
                <a:latin typeface="Symbol" pitchFamily="18" charset="2"/>
              </a:rPr>
              <a:t>s</a:t>
            </a:r>
            <a:r>
              <a:rPr lang="en-US" sz="2000" baseline="-25000" dirty="0" err="1" smtClean="0"/>
              <a:t>yz</a:t>
            </a:r>
            <a:endParaRPr lang="en-US" sz="2000" dirty="0"/>
          </a:p>
        </p:txBody>
      </p:sp>
      <p:sp>
        <p:nvSpPr>
          <p:cNvPr id="23" name="Rectangle 22"/>
          <p:cNvSpPr/>
          <p:nvPr/>
        </p:nvSpPr>
        <p:spPr>
          <a:xfrm>
            <a:off x="2922658" y="3506877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371629" y="3504730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-1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935795" y="3515284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-1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500498" y="3513317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331474" y="5345615"/>
            <a:ext cx="8242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C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</a:t>
            </a:r>
            <a:r>
              <a:rPr lang="en-US" sz="2000" dirty="0" err="1" smtClean="0">
                <a:latin typeface="Symbol" pitchFamily="18" charset="2"/>
              </a:rPr>
              <a:t>s</a:t>
            </a:r>
            <a:r>
              <a:rPr lang="en-US" sz="2000" baseline="-25000" dirty="0" err="1" smtClean="0"/>
              <a:t>xz</a:t>
            </a:r>
            <a:endParaRPr lang="en-US" sz="2000" baseline="-25000" dirty="0"/>
          </a:p>
        </p:txBody>
      </p:sp>
      <p:sp>
        <p:nvSpPr>
          <p:cNvPr id="28" name="Rectangle 27"/>
          <p:cNvSpPr/>
          <p:nvPr/>
        </p:nvSpPr>
        <p:spPr>
          <a:xfrm>
            <a:off x="5024262" y="1941422"/>
            <a:ext cx="2856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z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4956220" y="5515802"/>
            <a:ext cx="1133341" cy="50936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034995" y="2776401"/>
            <a:ext cx="2952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x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032848" y="3160621"/>
            <a:ext cx="3000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y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009595" y="2370001"/>
            <a:ext cx="3914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R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z</a:t>
            </a:r>
            <a:endParaRPr lang="en-US" sz="2000" baseline="-25000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36595" y="3135283"/>
            <a:ext cx="5196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, R</a:t>
            </a:r>
            <a:r>
              <a:rPr lang="en-US" sz="2000" baseline="-25000" dirty="0" smtClean="0">
                <a:solidFill>
                  <a:srgbClr val="FF0000"/>
                </a:solidFill>
              </a:rPr>
              <a:t>x</a:t>
            </a:r>
            <a:endParaRPr lang="en-US" sz="2000" baseline="-25000" dirty="0">
              <a:solidFill>
                <a:srgbClr val="FF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136595" y="2797145"/>
            <a:ext cx="5187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</a:rPr>
              <a:t>R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y</a:t>
            </a:r>
            <a:endParaRPr lang="en-US" sz="2000" baseline="-250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53795" y="2408714"/>
            <a:ext cx="2754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</a:rPr>
              <a:t>xy</a:t>
            </a:r>
            <a:r>
              <a:rPr lang="en-US" sz="2800" dirty="0" smtClean="0">
                <a:solidFill>
                  <a:srgbClr val="0000FF"/>
                </a:solidFill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</a:rPr>
              <a:t>xz</a:t>
            </a:r>
            <a:r>
              <a:rPr lang="en-US" sz="2800" dirty="0" smtClean="0">
                <a:solidFill>
                  <a:srgbClr val="0000FF"/>
                </a:solidFill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</a:rPr>
              <a:t>yz</a:t>
            </a:r>
            <a:r>
              <a:rPr lang="en-US" sz="2800" dirty="0" smtClean="0">
                <a:solidFill>
                  <a:srgbClr val="0000FF"/>
                </a:solidFill>
              </a:rPr>
              <a:t>, x</a:t>
            </a:r>
            <a:r>
              <a:rPr lang="en-US" sz="2800" baseline="30000" dirty="0" smtClean="0">
                <a:solidFill>
                  <a:srgbClr val="0000FF"/>
                </a:solidFill>
              </a:rPr>
              <a:t>2</a:t>
            </a:r>
            <a:r>
              <a:rPr lang="en-US" sz="2800" dirty="0" smtClean="0">
                <a:solidFill>
                  <a:srgbClr val="0000FF"/>
                </a:solidFill>
              </a:rPr>
              <a:t>, y</a:t>
            </a:r>
            <a:r>
              <a:rPr lang="en-US" sz="2800" baseline="30000" dirty="0" smtClean="0">
                <a:solidFill>
                  <a:srgbClr val="0000FF"/>
                </a:solidFill>
              </a:rPr>
              <a:t>2</a:t>
            </a:r>
            <a:r>
              <a:rPr lang="en-US" sz="2800" dirty="0" smtClean="0">
                <a:solidFill>
                  <a:srgbClr val="0000FF"/>
                </a:solidFill>
              </a:rPr>
              <a:t>, z</a:t>
            </a:r>
            <a:r>
              <a:rPr lang="en-US" sz="2800" baseline="30000" dirty="0" smtClean="0">
                <a:solidFill>
                  <a:srgbClr val="0000FF"/>
                </a:solidFill>
              </a:rPr>
              <a:t>2</a:t>
            </a:r>
            <a:endParaRPr lang="en-US" sz="2800" baseline="30000" dirty="0">
              <a:solidFill>
                <a:srgbClr val="0000FF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H="1" flipV="1">
            <a:off x="6464815" y="2081408"/>
            <a:ext cx="773112" cy="36557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9878" name="Object 6"/>
          <p:cNvGraphicFramePr>
            <a:graphicFrameLocks noChangeAspect="1"/>
          </p:cNvGraphicFramePr>
          <p:nvPr/>
        </p:nvGraphicFramePr>
        <p:xfrm>
          <a:off x="869950" y="4414837"/>
          <a:ext cx="1350472" cy="1554163"/>
        </p:xfrm>
        <a:graphic>
          <a:graphicData uri="http://schemas.openxmlformats.org/presentationml/2006/ole">
            <p:oleObj spid="_x0000_s79878" name="CS ChemDraw Drawing" r:id="rId6" imgW="1052708" imgH="1211220" progId="ChemDraw.Document.6.0">
              <p:embed/>
            </p:oleObj>
          </a:graphicData>
        </a:graphic>
      </p:graphicFrame>
      <p:graphicFrame>
        <p:nvGraphicFramePr>
          <p:cNvPr id="79881" name="Object 9"/>
          <p:cNvGraphicFramePr>
            <a:graphicFrameLocks noChangeAspect="1"/>
          </p:cNvGraphicFramePr>
          <p:nvPr/>
        </p:nvGraphicFramePr>
        <p:xfrm>
          <a:off x="6203950" y="3627438"/>
          <a:ext cx="1350963" cy="1554162"/>
        </p:xfrm>
        <a:graphic>
          <a:graphicData uri="http://schemas.openxmlformats.org/presentationml/2006/ole">
            <p:oleObj spid="_x0000_s79881" name="CS ChemDraw Drawing" r:id="rId7" imgW="1052708" imgH="1211220" progId="ChemDraw.Document.6.0">
              <p:embed/>
            </p:oleObj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127000" y="6211669"/>
            <a:ext cx="4185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the orbital is unchanged  =   1</a:t>
            </a:r>
          </a:p>
          <a:p>
            <a:r>
              <a:rPr lang="en-US" dirty="0" smtClean="0"/>
              <a:t>If the orbital sign flips          = -1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5869994" y="3127345"/>
            <a:ext cx="3989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</a:rPr>
              <a:t>yz</a:t>
            </a:r>
            <a:endParaRPr lang="en-US" sz="2000" baseline="-25000" dirty="0">
              <a:solidFill>
                <a:srgbClr val="0000FF"/>
              </a:solidFill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3" grpId="0"/>
      <p:bldP spid="24" grpId="0"/>
      <p:bldP spid="25" grpId="0"/>
      <p:bldP spid="26" grpId="0"/>
      <p:bldP spid="27" grpId="0"/>
      <p:bldP spid="4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3384" y="1644538"/>
            <a:ext cx="4293629" cy="1975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7620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/>
              <a:t>11.	Assign Basis Function</a:t>
            </a:r>
          </a:p>
          <a:p>
            <a:pPr marL="514350" indent="-514350">
              <a:buNone/>
            </a:pPr>
            <a:endParaRPr lang="en-US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 1: H</a:t>
            </a:r>
            <a:r>
              <a:rPr kumimoji="0" lang="en-US" sz="4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 (C</a:t>
            </a:r>
            <a:r>
              <a:rPr kumimoji="0" lang="en-US" sz="4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2v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n-US" sz="40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085" y="3902301"/>
            <a:ext cx="2781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xz</a:t>
            </a:r>
            <a:r>
              <a:rPr lang="en-US" sz="2400" dirty="0" smtClean="0"/>
              <a:t> or </a:t>
            </a:r>
            <a:r>
              <a:rPr lang="en-US" sz="2400" dirty="0" err="1" smtClean="0"/>
              <a:t>d</a:t>
            </a:r>
            <a:r>
              <a:rPr lang="en-US" sz="2400" baseline="-25000" dirty="0" err="1" smtClean="0"/>
              <a:t>xz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72743" y="3503054"/>
            <a:ext cx="404396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024262" y="1941422"/>
            <a:ext cx="2856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z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034995" y="2776401"/>
            <a:ext cx="2952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x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032848" y="3160621"/>
            <a:ext cx="3000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y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009595" y="2370001"/>
            <a:ext cx="3914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R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z</a:t>
            </a:r>
            <a:endParaRPr lang="en-US" sz="2000" baseline="-25000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36595" y="3135283"/>
            <a:ext cx="5196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, R</a:t>
            </a:r>
            <a:r>
              <a:rPr lang="en-US" sz="2000" baseline="-25000" dirty="0" smtClean="0">
                <a:solidFill>
                  <a:srgbClr val="FF0000"/>
                </a:solidFill>
              </a:rPr>
              <a:t>x</a:t>
            </a:r>
            <a:endParaRPr lang="en-US" sz="2000" baseline="-25000" dirty="0">
              <a:solidFill>
                <a:srgbClr val="FF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136595" y="2797145"/>
            <a:ext cx="5187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</a:rPr>
              <a:t>R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y</a:t>
            </a:r>
            <a:endParaRPr lang="en-US" sz="2000" baseline="-25000" dirty="0">
              <a:solidFill>
                <a:srgbClr val="FF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869994" y="3127345"/>
            <a:ext cx="3989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</a:rPr>
              <a:t>yz</a:t>
            </a:r>
            <a:endParaRPr lang="en-US" sz="2000" baseline="-25000" dirty="0">
              <a:solidFill>
                <a:srgbClr val="0000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869994" y="2771745"/>
            <a:ext cx="3989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</a:rPr>
              <a:t>xz</a:t>
            </a:r>
            <a:endParaRPr lang="en-US" sz="2000" baseline="-25000" dirty="0">
              <a:solidFill>
                <a:srgbClr val="0000FF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860010" y="2365345"/>
            <a:ext cx="4106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</a:rPr>
              <a:t>xy</a:t>
            </a:r>
            <a:endParaRPr lang="en-US" sz="2000" baseline="-25000" dirty="0">
              <a:solidFill>
                <a:srgbClr val="0000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094139" y="3902301"/>
            <a:ext cx="1490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xy</a:t>
            </a:r>
            <a:r>
              <a:rPr lang="en-US" sz="2400" dirty="0" smtClean="0"/>
              <a:t> or </a:t>
            </a:r>
            <a:r>
              <a:rPr lang="en-US" sz="2400" dirty="0" err="1" smtClean="0"/>
              <a:t>d</a:t>
            </a:r>
            <a:r>
              <a:rPr lang="en-US" sz="2400" baseline="-25000" dirty="0" err="1" smtClean="0"/>
              <a:t>xy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pic>
        <p:nvPicPr>
          <p:cNvPr id="809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264" y="4300538"/>
            <a:ext cx="1354832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Rectangle 42"/>
          <p:cNvSpPr/>
          <p:nvPr/>
        </p:nvSpPr>
        <p:spPr>
          <a:xfrm>
            <a:off x="1206571" y="6169091"/>
            <a:ext cx="4555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B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pic>
        <p:nvPicPr>
          <p:cNvPr id="8090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36925" y="4478339"/>
            <a:ext cx="1453956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ectangle 43"/>
          <p:cNvSpPr/>
          <p:nvPr/>
        </p:nvSpPr>
        <p:spPr>
          <a:xfrm>
            <a:off x="3835471" y="6156391"/>
            <a:ext cx="466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A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45" name="TextBox 44"/>
          <p:cNvSpPr txBox="1"/>
          <p:nvPr/>
        </p:nvSpPr>
        <p:spPr>
          <a:xfrm>
            <a:off x="6109490" y="3904605"/>
            <a:ext cx="2754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 orbital (x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, y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, z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):</a:t>
            </a:r>
            <a:endParaRPr lang="en-US" sz="2400" dirty="0"/>
          </a:p>
        </p:txBody>
      </p:sp>
      <p:sp>
        <p:nvSpPr>
          <p:cNvPr id="46" name="Rectangle 45"/>
          <p:cNvSpPr/>
          <p:nvPr/>
        </p:nvSpPr>
        <p:spPr>
          <a:xfrm>
            <a:off x="6959671" y="6155035"/>
            <a:ext cx="466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A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47" name="Rectangle 46"/>
          <p:cNvSpPr/>
          <p:nvPr/>
        </p:nvSpPr>
        <p:spPr>
          <a:xfrm>
            <a:off x="5591250" y="1961634"/>
            <a:ext cx="10150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x</a:t>
            </a:r>
            <a:r>
              <a:rPr lang="en-US" sz="2000" baseline="30000" dirty="0" smtClean="0">
                <a:solidFill>
                  <a:srgbClr val="0000FF"/>
                </a:solidFill>
              </a:rPr>
              <a:t>2</a:t>
            </a:r>
            <a:r>
              <a:rPr lang="en-US" sz="2000" dirty="0" smtClean="0">
                <a:solidFill>
                  <a:srgbClr val="0000FF"/>
                </a:solidFill>
              </a:rPr>
              <a:t>, y</a:t>
            </a:r>
            <a:r>
              <a:rPr lang="en-US" sz="2000" baseline="30000" dirty="0" smtClean="0">
                <a:solidFill>
                  <a:srgbClr val="0000FF"/>
                </a:solidFill>
              </a:rPr>
              <a:t>2</a:t>
            </a:r>
            <a:r>
              <a:rPr lang="en-US" sz="2000" dirty="0" smtClean="0">
                <a:solidFill>
                  <a:srgbClr val="0000FF"/>
                </a:solidFill>
              </a:rPr>
              <a:t>, z</a:t>
            </a:r>
            <a:r>
              <a:rPr lang="en-US" sz="2000" baseline="30000" dirty="0" smtClean="0">
                <a:solidFill>
                  <a:srgbClr val="0000FF"/>
                </a:solidFill>
              </a:rPr>
              <a:t>2</a:t>
            </a:r>
            <a:endParaRPr lang="en-US" sz="2000" dirty="0"/>
          </a:p>
        </p:txBody>
      </p:sp>
      <p:graphicFrame>
        <p:nvGraphicFramePr>
          <p:cNvPr id="80905" name="Object 9"/>
          <p:cNvGraphicFramePr>
            <a:graphicFrameLocks noChangeAspect="1"/>
          </p:cNvGraphicFramePr>
          <p:nvPr/>
        </p:nvGraphicFramePr>
        <p:xfrm>
          <a:off x="6597650" y="4448175"/>
          <a:ext cx="1263650" cy="1454246"/>
        </p:xfrm>
        <a:graphic>
          <a:graphicData uri="http://schemas.openxmlformats.org/presentationml/2006/ole">
            <p:oleObj spid="_x0000_s80905" name="CS ChemDraw Drawing" r:id="rId6" imgW="1052708" imgH="1211220" progId="ChemDraw.Document.6.0">
              <p:embed/>
            </p:oleObj>
          </a:graphicData>
        </a:graphic>
      </p:graphicFrame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  <p:bldP spid="40" grpId="0"/>
      <p:bldP spid="43" grpId="0"/>
      <p:bldP spid="44" grpId="0"/>
      <p:bldP spid="45" grpId="0"/>
      <p:bldP spid="46" grpId="0"/>
      <p:bldP spid="4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</a:t>
            </a:r>
            <a:r>
              <a:rPr lang="en-US" sz="4000" baseline="-25000" dirty="0" smtClean="0"/>
              <a:t>2v</a:t>
            </a:r>
            <a:r>
              <a:rPr lang="en-US" sz="4000" dirty="0" smtClean="0"/>
              <a:t> Char. Table from Matrix Math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9800"/>
            <a:ext cx="5384800" cy="38354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Assign/pick a point group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Choose basis function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Apply operations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Generate a representation matrix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Apply similarity transformations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Generate an irreducible block diagonal matrix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Character of the irreducible blocks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Fill in the character table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Complete the table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Assign symmetry labels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Assign basis functions</a:t>
            </a:r>
            <a:endParaRPr lang="en-US" sz="1800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9084" y="4738469"/>
            <a:ext cx="4293629" cy="1975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2358443" y="6596985"/>
            <a:ext cx="404396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909962" y="5035353"/>
            <a:ext cx="2856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z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20695" y="5870332"/>
            <a:ext cx="2952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x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18548" y="6254552"/>
            <a:ext cx="3000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y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95295" y="5463932"/>
            <a:ext cx="3914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R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z</a:t>
            </a:r>
            <a:endParaRPr lang="en-US" sz="2000" baseline="-250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22295" y="6229214"/>
            <a:ext cx="5196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, R</a:t>
            </a:r>
            <a:r>
              <a:rPr lang="en-US" sz="2000" baseline="-25000" dirty="0" smtClean="0">
                <a:solidFill>
                  <a:srgbClr val="FF0000"/>
                </a:solidFill>
              </a:rPr>
              <a:t>x</a:t>
            </a:r>
            <a:endParaRPr lang="en-US" sz="2000" baseline="-250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22295" y="5891076"/>
            <a:ext cx="5187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</a:rPr>
              <a:t>R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y</a:t>
            </a:r>
            <a:endParaRPr lang="en-US" sz="2000" baseline="-250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55694" y="6221276"/>
            <a:ext cx="3989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</a:rPr>
              <a:t>yz</a:t>
            </a:r>
            <a:endParaRPr lang="en-US" sz="2000" baseline="-25000" dirty="0">
              <a:solidFill>
                <a:srgbClr val="0000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55694" y="5865676"/>
            <a:ext cx="3989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</a:rPr>
              <a:t>xz</a:t>
            </a:r>
            <a:endParaRPr lang="en-US" sz="2000" baseline="-25000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45710" y="5459276"/>
            <a:ext cx="4106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</a:rPr>
              <a:t>xy</a:t>
            </a:r>
            <a:endParaRPr lang="en-US" sz="2000" baseline="-25000" dirty="0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76950" y="5055565"/>
            <a:ext cx="10150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x</a:t>
            </a:r>
            <a:r>
              <a:rPr lang="en-US" sz="2000" baseline="30000" dirty="0" smtClean="0">
                <a:solidFill>
                  <a:srgbClr val="0000FF"/>
                </a:solidFill>
              </a:rPr>
              <a:t>2</a:t>
            </a:r>
            <a:r>
              <a:rPr lang="en-US" sz="2000" dirty="0" smtClean="0">
                <a:solidFill>
                  <a:srgbClr val="0000FF"/>
                </a:solidFill>
              </a:rPr>
              <a:t>, y</a:t>
            </a:r>
            <a:r>
              <a:rPr lang="en-US" sz="2000" baseline="30000" dirty="0" smtClean="0">
                <a:solidFill>
                  <a:srgbClr val="0000FF"/>
                </a:solidFill>
              </a:rPr>
              <a:t>2</a:t>
            </a:r>
            <a:r>
              <a:rPr lang="en-US" sz="2000" dirty="0" smtClean="0">
                <a:solidFill>
                  <a:srgbClr val="0000FF"/>
                </a:solidFill>
              </a:rPr>
              <a:t>, z</a:t>
            </a:r>
            <a:r>
              <a:rPr lang="en-US" sz="2000" baseline="30000" dirty="0" smtClean="0">
                <a:solidFill>
                  <a:srgbClr val="0000FF"/>
                </a:solidFill>
              </a:rPr>
              <a:t>2</a:t>
            </a:r>
            <a:endParaRPr lang="en-US" sz="2000" dirty="0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2300" y="1744254"/>
            <a:ext cx="2590800" cy="1659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6540500" y="3123625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</a:t>
            </a:r>
            <a:r>
              <a:rPr lang="en-US" sz="3200" baseline="-25000" dirty="0" smtClean="0"/>
              <a:t>2v</a:t>
            </a:r>
            <a:endParaRPr lang="en-US" sz="3200" baseline="-25000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 2: NH</a:t>
            </a:r>
            <a:r>
              <a:rPr kumimoji="0" lang="en-US" sz="4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(C</a:t>
            </a:r>
            <a:r>
              <a:rPr kumimoji="0" lang="en-US" sz="4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3v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n-US" sz="40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4419600" cy="762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Assign a point group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52600" y="3606225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</a:t>
            </a:r>
            <a:r>
              <a:rPr lang="en-US" sz="3200" baseline="-25000" dirty="0" smtClean="0"/>
              <a:t>3v</a:t>
            </a:r>
            <a:endParaRPr lang="en-US" sz="3200" baseline="-250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724400" y="3886200"/>
            <a:ext cx="4267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noProof="0" dirty="0" smtClean="0"/>
              <a:t>Character Table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505200" y="1952625"/>
            <a:ext cx="1600200" cy="2438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225490" y="2662535"/>
            <a:ext cx="1489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Steps 2-11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72748"/>
            <a:ext cx="2990850" cy="206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http://131.104.156.23/Lectures/CHEM_207/Character%20tables/CharTabC3v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572000"/>
            <a:ext cx="3962400" cy="1533396"/>
          </a:xfrm>
          <a:prstGeom prst="rect">
            <a:avLst/>
          </a:prstGeom>
          <a:noFill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1143000"/>
            <a:ext cx="4343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	Choose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basis function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 2: </a:t>
            </a:r>
            <a:r>
              <a:rPr lang="en-US" sz="4000" dirty="0" smtClean="0"/>
              <a:t>NH</a:t>
            </a:r>
            <a:r>
              <a:rPr lang="en-US" sz="4000" baseline="-25000" dirty="0" smtClean="0"/>
              <a:t>3</a:t>
            </a:r>
            <a:r>
              <a:rPr lang="en-US" sz="4000" dirty="0" smtClean="0"/>
              <a:t> (C</a:t>
            </a:r>
            <a:r>
              <a:rPr lang="en-US" sz="4000" baseline="-25000" dirty="0" smtClean="0"/>
              <a:t>3v</a:t>
            </a:r>
            <a:r>
              <a:rPr lang="en-US" sz="4000" dirty="0" smtClean="0"/>
              <a:t>)</a:t>
            </a:r>
            <a:endParaRPr kumimoji="0" lang="en-US" sz="40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72748"/>
            <a:ext cx="2990850" cy="206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33400" y="38862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Hydrogen Atoms (A, B, C)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" y="2249269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2895600" y="20574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2209800" y="28956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</a:t>
            </a:r>
            <a:endParaRPr lang="en-US" sz="3600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4312" y="1433847"/>
            <a:ext cx="3523767" cy="329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 2: </a:t>
            </a:r>
            <a:r>
              <a:rPr lang="en-US" sz="4000" dirty="0" smtClean="0"/>
              <a:t>NH</a:t>
            </a:r>
            <a:r>
              <a:rPr lang="en-US" sz="4000" baseline="-25000" dirty="0" smtClean="0"/>
              <a:t>3</a:t>
            </a:r>
            <a:r>
              <a:rPr lang="en-US" sz="4000" dirty="0" smtClean="0"/>
              <a:t> (C</a:t>
            </a:r>
            <a:r>
              <a:rPr lang="en-US" sz="4000" baseline="-25000" dirty="0" smtClean="0"/>
              <a:t>3v</a:t>
            </a:r>
            <a:r>
              <a:rPr lang="en-US" sz="4000" dirty="0" smtClean="0"/>
              <a:t>)</a:t>
            </a:r>
            <a:endParaRPr kumimoji="0" lang="en-US" sz="40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066800"/>
            <a:ext cx="82296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</a:t>
            </a:r>
            <a:r>
              <a:rPr lang="en-US" sz="3200" dirty="0" smtClean="0"/>
              <a:t>	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Apply operations</a:t>
            </a:r>
          </a:p>
          <a:p>
            <a:pPr marL="514350" lvl="0" indent="-514350">
              <a:spcBef>
                <a:spcPct val="20000"/>
              </a:spcBef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E, C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lang="en-US" sz="3200" dirty="0" smtClean="0"/>
              <a:t>, C</a:t>
            </a:r>
            <a:r>
              <a:rPr lang="en-US" sz="3200" baseline="-25000" dirty="0" smtClean="0"/>
              <a:t>3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</a:rPr>
              <a:t>s</a:t>
            </a:r>
            <a:r>
              <a:rPr kumimoji="0" lang="en-US" sz="32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lang="en-US" sz="3200" dirty="0" err="1" smtClean="0">
                <a:latin typeface="Symbol" pitchFamily="18" charset="2"/>
              </a:rPr>
              <a:t>s</a:t>
            </a:r>
            <a:r>
              <a:rPr lang="en-US" sz="3200" baseline="-25000" dirty="0" err="1" smtClean="0"/>
              <a:t>v</a:t>
            </a:r>
            <a:r>
              <a:rPr lang="en-US" sz="3200" dirty="0" smtClean="0"/>
              <a:t>’,</a:t>
            </a:r>
            <a:r>
              <a:rPr lang="en-US" sz="3200" dirty="0" smtClean="0">
                <a:latin typeface="Symbol" pitchFamily="18" charset="2"/>
              </a:rPr>
              <a:t> </a:t>
            </a:r>
            <a:r>
              <a:rPr lang="en-US" sz="3200" dirty="0" err="1" smtClean="0">
                <a:latin typeface="Symbol" pitchFamily="18" charset="2"/>
              </a:rPr>
              <a:t>s</a:t>
            </a:r>
            <a:r>
              <a:rPr lang="en-US" sz="3200" baseline="-25000" dirty="0" err="1" smtClean="0"/>
              <a:t>v</a:t>
            </a:r>
            <a:r>
              <a:rPr lang="en-US" sz="3200" dirty="0" smtClean="0"/>
              <a:t>” </a:t>
            </a:r>
            <a:endParaRPr kumimoji="0" lang="en-US" sz="32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	Generate a representation matrix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5282" y="3434367"/>
            <a:ext cx="12001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730" y="2877355"/>
            <a:ext cx="3827452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343919" y="3048902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  B   C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924281" y="3446000"/>
            <a:ext cx="540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A’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924282" y="3830219"/>
            <a:ext cx="553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B’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935013" y="4227320"/>
            <a:ext cx="491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C’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053562" y="2756079"/>
            <a:ext cx="1776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Starting Position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023254" y="3706970"/>
            <a:ext cx="1068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Ending Position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560530" y="6334780"/>
            <a:ext cx="27842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C</a:t>
            </a:r>
            <a:r>
              <a:rPr lang="en-US" sz="2000" baseline="-25000" dirty="0" smtClean="0"/>
              <a:t>3 </a:t>
            </a:r>
            <a:r>
              <a:rPr lang="en-US" sz="2000" dirty="0" smtClean="0"/>
              <a:t>Representation Matrix</a:t>
            </a:r>
            <a:endParaRPr lang="en-US" sz="2000" dirty="0"/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1375" y="5011086"/>
            <a:ext cx="1566862" cy="130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0144" y="4969095"/>
            <a:ext cx="640679" cy="1281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Arc 18"/>
          <p:cNvSpPr/>
          <p:nvPr/>
        </p:nvSpPr>
        <p:spPr>
          <a:xfrm>
            <a:off x="1468192" y="4134118"/>
            <a:ext cx="1498238" cy="1343696"/>
          </a:xfrm>
          <a:prstGeom prst="arc">
            <a:avLst>
              <a:gd name="adj1" fmla="val 9103377"/>
              <a:gd name="adj2" fmla="val 16345304"/>
            </a:avLst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411099" y="3757339"/>
            <a:ext cx="4972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baseline="-25000" dirty="0" smtClean="0">
                <a:solidFill>
                  <a:srgbClr val="FF0000"/>
                </a:solidFill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4698" y="5575815"/>
            <a:ext cx="9048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2785" y="4297363"/>
            <a:ext cx="9239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3780" y="2939000"/>
            <a:ext cx="9334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 2: </a:t>
            </a:r>
            <a:r>
              <a:rPr lang="en-US" sz="4000" dirty="0" smtClean="0"/>
              <a:t>NH</a:t>
            </a:r>
            <a:r>
              <a:rPr lang="en-US" sz="4000" baseline="-25000" dirty="0" smtClean="0"/>
              <a:t>3</a:t>
            </a:r>
            <a:r>
              <a:rPr lang="en-US" sz="4000" dirty="0" smtClean="0"/>
              <a:t> (C</a:t>
            </a:r>
            <a:r>
              <a:rPr lang="en-US" sz="4000" baseline="-25000" dirty="0" smtClean="0"/>
              <a:t>3v</a:t>
            </a:r>
            <a:r>
              <a:rPr lang="en-US" sz="4000" dirty="0" smtClean="0"/>
              <a:t>)</a:t>
            </a:r>
            <a:endParaRPr kumimoji="0" lang="en-US" sz="40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066800"/>
            <a:ext cx="82296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</a:t>
            </a:r>
            <a:r>
              <a:rPr lang="en-US" sz="3200" dirty="0" smtClean="0"/>
              <a:t>	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Apply operations</a:t>
            </a:r>
          </a:p>
          <a:p>
            <a:pPr marL="514350" lvl="0" indent="-514350">
              <a:spcBef>
                <a:spcPct val="20000"/>
              </a:spcBef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E, C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lang="en-US" sz="3200" dirty="0" smtClean="0"/>
              <a:t>, C</a:t>
            </a:r>
            <a:r>
              <a:rPr lang="en-US" sz="3200" baseline="-25000" dirty="0" smtClean="0"/>
              <a:t>3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</a:rPr>
              <a:t>s</a:t>
            </a:r>
            <a:r>
              <a:rPr kumimoji="0" lang="en-US" sz="32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lang="en-US" sz="3200" dirty="0" err="1" smtClean="0">
                <a:latin typeface="Symbol" pitchFamily="18" charset="2"/>
              </a:rPr>
              <a:t>s</a:t>
            </a:r>
            <a:r>
              <a:rPr lang="en-US" sz="3200" baseline="-25000" dirty="0" err="1" smtClean="0"/>
              <a:t>v</a:t>
            </a:r>
            <a:r>
              <a:rPr lang="en-US" sz="3200" dirty="0" smtClean="0"/>
              <a:t>’,</a:t>
            </a:r>
            <a:r>
              <a:rPr lang="en-US" sz="3200" dirty="0" smtClean="0">
                <a:latin typeface="Symbol" pitchFamily="18" charset="2"/>
              </a:rPr>
              <a:t> </a:t>
            </a:r>
            <a:r>
              <a:rPr lang="en-US" sz="3200" dirty="0" err="1" smtClean="0">
                <a:latin typeface="Symbol" pitchFamily="18" charset="2"/>
              </a:rPr>
              <a:t>s</a:t>
            </a:r>
            <a:r>
              <a:rPr lang="en-US" sz="3200" baseline="-25000" dirty="0" err="1" smtClean="0"/>
              <a:t>v</a:t>
            </a:r>
            <a:r>
              <a:rPr lang="en-US" sz="3200" dirty="0" smtClean="0"/>
              <a:t>” </a:t>
            </a:r>
            <a:endParaRPr kumimoji="0" lang="en-US" sz="32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	Generate a representation matrix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7730" y="2877355"/>
            <a:ext cx="3827452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4645839" y="4546419"/>
            <a:ext cx="4972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C</a:t>
            </a:r>
            <a:r>
              <a:rPr lang="en-US" sz="2800" baseline="-25000" dirty="0" smtClean="0">
                <a:solidFill>
                  <a:prstClr val="black"/>
                </a:solidFill>
              </a:rPr>
              <a:t>3</a:t>
            </a:r>
            <a:endParaRPr lang="en-US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46413" y="4292600"/>
            <a:ext cx="9239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4636885" y="3153354"/>
            <a:ext cx="359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E</a:t>
            </a:r>
            <a:endParaRPr lang="en-US" dirty="0"/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0681" y="2935646"/>
            <a:ext cx="9144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4656570" y="5780647"/>
            <a:ext cx="6190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C</a:t>
            </a:r>
            <a:r>
              <a:rPr lang="en-US" sz="2800" baseline="-25000" dirty="0" smtClean="0">
                <a:solidFill>
                  <a:prstClr val="black"/>
                </a:solidFill>
              </a:rPr>
              <a:t>3</a:t>
            </a:r>
            <a:r>
              <a:rPr lang="en-US" sz="2800" baseline="30000" dirty="0" smtClean="0">
                <a:solidFill>
                  <a:prstClr val="black"/>
                </a:solidFill>
              </a:rPr>
              <a:t>2</a:t>
            </a:r>
            <a:endParaRPr lang="en-US" baseline="30000" dirty="0"/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68813" y="5562936"/>
            <a:ext cx="9048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6745116" y="4546419"/>
            <a:ext cx="6052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Symbol" pitchFamily="18" charset="2"/>
              </a:rPr>
              <a:t>s</a:t>
            </a:r>
            <a:r>
              <a:rPr lang="en-US" sz="2800" baseline="-25000" dirty="0" err="1" smtClean="0"/>
              <a:t>v</a:t>
            </a:r>
            <a:r>
              <a:rPr lang="en-US" sz="2800" dirty="0" smtClean="0"/>
              <a:t>’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6736162" y="3153354"/>
            <a:ext cx="5084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Symbol" pitchFamily="18" charset="2"/>
              </a:rPr>
              <a:t>s</a:t>
            </a:r>
            <a:r>
              <a:rPr lang="en-US" sz="2800" baseline="-25000" dirty="0" err="1" smtClean="0"/>
              <a:t>v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6755847" y="5780647"/>
            <a:ext cx="6949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Symbol" pitchFamily="18" charset="2"/>
              </a:rPr>
              <a:t>s</a:t>
            </a:r>
            <a:r>
              <a:rPr lang="en-US" sz="2800" baseline="-25000" dirty="0" err="1" smtClean="0"/>
              <a:t>v</a:t>
            </a:r>
            <a:r>
              <a:rPr lang="en-US" sz="2800" dirty="0" smtClean="0"/>
              <a:t>’’</a:t>
            </a:r>
            <a:endParaRPr lang="en-US" baseline="30000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2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964" y="1557031"/>
            <a:ext cx="4019661" cy="2175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401" y="4480311"/>
            <a:ext cx="2909331" cy="1614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-670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err="1" smtClean="0"/>
              <a:t>Mulliken</a:t>
            </a:r>
            <a:r>
              <a:rPr lang="en-US" sz="4000" u="sng" dirty="0" smtClean="0"/>
              <a:t> Symbols </a:t>
            </a:r>
            <a:endParaRPr lang="en-US" sz="4000" u="sng" dirty="0"/>
          </a:p>
        </p:txBody>
      </p:sp>
      <p:sp>
        <p:nvSpPr>
          <p:cNvPr id="8" name="Rectangle 7"/>
          <p:cNvSpPr/>
          <p:nvPr/>
        </p:nvSpPr>
        <p:spPr>
          <a:xfrm>
            <a:off x="832284" y="4126454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2h</a:t>
            </a:r>
            <a:endParaRPr lang="en-US" baseline="-25000" dirty="0"/>
          </a:p>
        </p:txBody>
      </p:sp>
      <p:pic>
        <p:nvPicPr>
          <p:cNvPr id="1761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5566" y="2282220"/>
            <a:ext cx="4317281" cy="2947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764830" y="1893876"/>
            <a:ext cx="486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</a:t>
            </a:r>
            <a:r>
              <a:rPr lang="en-US" baseline="-25000" dirty="0" smtClean="0"/>
              <a:t>4h</a:t>
            </a:r>
            <a:endParaRPr lang="en-US" baseline="-25000" dirty="0"/>
          </a:p>
        </p:txBody>
      </p:sp>
      <p:sp>
        <p:nvSpPr>
          <p:cNvPr id="11" name="Rectangle 10"/>
          <p:cNvSpPr/>
          <p:nvPr/>
        </p:nvSpPr>
        <p:spPr>
          <a:xfrm>
            <a:off x="6085422" y="1698338"/>
            <a:ext cx="574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⊥C</a:t>
            </a:r>
            <a:r>
              <a:rPr lang="en-US" baseline="-25000" dirty="0" smtClean="0"/>
              <a:t>2 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117997" y="2026763"/>
            <a:ext cx="124347" cy="22624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066800"/>
            <a:ext cx="8480738" cy="1663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	Apply similarity transformations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6.	Generate an irreducible block diagonal matrix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 2: </a:t>
            </a:r>
            <a:r>
              <a:rPr lang="en-US" sz="4000" dirty="0" smtClean="0"/>
              <a:t>NH</a:t>
            </a:r>
            <a:r>
              <a:rPr lang="en-US" sz="4000" baseline="-25000" dirty="0" smtClean="0"/>
              <a:t>3</a:t>
            </a:r>
            <a:r>
              <a:rPr lang="en-US" sz="4000" dirty="0" smtClean="0"/>
              <a:t> (C</a:t>
            </a:r>
            <a:r>
              <a:rPr lang="en-US" sz="4000" baseline="-25000" dirty="0" smtClean="0"/>
              <a:t>3v</a:t>
            </a:r>
            <a:r>
              <a:rPr lang="en-US" sz="4000" dirty="0" smtClean="0"/>
              <a:t>)</a:t>
            </a:r>
            <a:endParaRPr kumimoji="0" lang="en-US" sz="40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637" y="5812425"/>
            <a:ext cx="43847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Matrix must be reduced down to either blocks of 1x1 matrices or a matrix that cannot be reduced further.</a:t>
            </a:r>
          </a:p>
        </p:txBody>
      </p:sp>
      <p:sp>
        <p:nvSpPr>
          <p:cNvPr id="9" name="Rectangle 8"/>
          <p:cNvSpPr/>
          <p:nvPr/>
        </p:nvSpPr>
        <p:spPr>
          <a:xfrm>
            <a:off x="1545957" y="3913208"/>
            <a:ext cx="359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E</a:t>
            </a:r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0657" y="3695500"/>
            <a:ext cx="9144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ouble Bracket 10"/>
          <p:cNvSpPr/>
          <p:nvPr/>
        </p:nvSpPr>
        <p:spPr>
          <a:xfrm>
            <a:off x="2595048" y="4389259"/>
            <a:ext cx="258045" cy="260015"/>
          </a:xfrm>
          <a:prstGeom prst="bracketPair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uble Bracket 11"/>
          <p:cNvSpPr/>
          <p:nvPr/>
        </p:nvSpPr>
        <p:spPr>
          <a:xfrm>
            <a:off x="2270929" y="4078019"/>
            <a:ext cx="258045" cy="260015"/>
          </a:xfrm>
          <a:prstGeom prst="bracketPair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uble Bracket 12"/>
          <p:cNvSpPr/>
          <p:nvPr/>
        </p:nvSpPr>
        <p:spPr>
          <a:xfrm>
            <a:off x="1961837" y="3756047"/>
            <a:ext cx="258045" cy="260015"/>
          </a:xfrm>
          <a:prstGeom prst="bracketPair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4545" y="5781281"/>
            <a:ext cx="9048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2632" y="4502829"/>
            <a:ext cx="9239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63627" y="3144466"/>
            <a:ext cx="9334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4478413" y="4096985"/>
            <a:ext cx="4972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C</a:t>
            </a:r>
            <a:r>
              <a:rPr lang="en-US" sz="2800" baseline="-25000" dirty="0" smtClean="0">
                <a:solidFill>
                  <a:prstClr val="black"/>
                </a:solidFill>
              </a:rPr>
              <a:t>3</a:t>
            </a:r>
            <a:endParaRPr lang="en-US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78987" y="3843166"/>
            <a:ext cx="9239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4489144" y="5331213"/>
            <a:ext cx="6190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C</a:t>
            </a:r>
            <a:r>
              <a:rPr lang="en-US" sz="2800" baseline="-25000" dirty="0" smtClean="0">
                <a:solidFill>
                  <a:prstClr val="black"/>
                </a:solidFill>
              </a:rPr>
              <a:t>3</a:t>
            </a:r>
            <a:r>
              <a:rPr lang="en-US" sz="2800" baseline="30000" dirty="0" smtClean="0">
                <a:solidFill>
                  <a:prstClr val="black"/>
                </a:solidFill>
              </a:rPr>
              <a:t>2</a:t>
            </a:r>
            <a:endParaRPr lang="en-US" baseline="30000" dirty="0"/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01387" y="5113502"/>
            <a:ext cx="9048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6654963" y="4751885"/>
            <a:ext cx="6052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Symbol" pitchFamily="18" charset="2"/>
              </a:rPr>
              <a:t>s</a:t>
            </a:r>
            <a:r>
              <a:rPr lang="en-US" sz="2800" baseline="-25000" dirty="0" err="1" smtClean="0"/>
              <a:t>v</a:t>
            </a:r>
            <a:r>
              <a:rPr lang="en-US" sz="2800" dirty="0" smtClean="0"/>
              <a:t>’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646009" y="3358820"/>
            <a:ext cx="5084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Symbol" pitchFamily="18" charset="2"/>
              </a:rPr>
              <a:t>s</a:t>
            </a:r>
            <a:r>
              <a:rPr lang="en-US" sz="2800" baseline="-25000" dirty="0" err="1" smtClean="0"/>
              <a:t>v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6665694" y="5986113"/>
            <a:ext cx="6949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Symbol" pitchFamily="18" charset="2"/>
              </a:rPr>
              <a:t>s</a:t>
            </a:r>
            <a:r>
              <a:rPr lang="en-US" sz="2800" baseline="-25000" dirty="0" err="1" smtClean="0"/>
              <a:t>v</a:t>
            </a:r>
            <a:r>
              <a:rPr lang="en-US" sz="2800" dirty="0" smtClean="0"/>
              <a:t>’’</a:t>
            </a:r>
            <a:endParaRPr lang="en-US" baseline="30000" dirty="0"/>
          </a:p>
        </p:txBody>
      </p:sp>
      <p:sp>
        <p:nvSpPr>
          <p:cNvPr id="26" name="TextBox 25"/>
          <p:cNvSpPr txBox="1"/>
          <p:nvPr/>
        </p:nvSpPr>
        <p:spPr>
          <a:xfrm>
            <a:off x="1184860" y="2807594"/>
            <a:ext cx="2446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Irreducible Matrix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10015" y="2805454"/>
            <a:ext cx="2446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Reducible Matrices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2086378" y="1545465"/>
            <a:ext cx="43015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3" grpId="0"/>
      <p:bldP spid="24" grpId="0"/>
      <p:bldP spid="25" grpId="0"/>
      <p:bldP spid="27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066800"/>
            <a:ext cx="8229600" cy="774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	Apply similarity transformations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 2: </a:t>
            </a:r>
            <a:r>
              <a:rPr lang="en-US" sz="4000" dirty="0" smtClean="0"/>
              <a:t>NH</a:t>
            </a:r>
            <a:r>
              <a:rPr lang="en-US" sz="4000" baseline="-25000" dirty="0" smtClean="0"/>
              <a:t>3</a:t>
            </a:r>
            <a:r>
              <a:rPr lang="en-US" sz="4000" dirty="0" smtClean="0"/>
              <a:t> (C</a:t>
            </a:r>
            <a:r>
              <a:rPr lang="en-US" sz="4000" baseline="-25000" dirty="0" smtClean="0"/>
              <a:t>3v</a:t>
            </a:r>
            <a:r>
              <a:rPr lang="en-US" sz="4000" dirty="0" smtClean="0"/>
              <a:t>)</a:t>
            </a:r>
            <a:endParaRPr kumimoji="0" lang="en-US" sz="40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2086378" y="1545465"/>
            <a:ext cx="43015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104900" y="231778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r>
              <a:rPr lang="en-US" dirty="0" smtClean="0"/>
              <a:t> is a matrix representation for some type of symmetry operation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104900" y="2687112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Symbol" pitchFamily="18" charset="2"/>
              </a:rPr>
              <a:t>n</a:t>
            </a:r>
            <a:r>
              <a:rPr lang="en-US" dirty="0" smtClean="0"/>
              <a:t> is a similarity transform operator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104900" y="3068112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Symbol" pitchFamily="18" charset="2"/>
              </a:rPr>
              <a:t>n</a:t>
            </a:r>
            <a:r>
              <a:rPr lang="en-US" baseline="30000" dirty="0" smtClean="0"/>
              <a:t>-1</a:t>
            </a:r>
            <a:r>
              <a:rPr lang="en-US" dirty="0" smtClean="0"/>
              <a:t> is the transpose of the similarity transform operator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112911" y="1753473"/>
            <a:ext cx="285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Symbol" pitchFamily="18" charset="2"/>
              </a:rPr>
              <a:t>n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 • </a:t>
            </a:r>
            <a:r>
              <a:rPr lang="en-US" sz="2400" b="1" dirty="0" smtClean="0"/>
              <a:t>A</a:t>
            </a:r>
            <a:r>
              <a:rPr lang="en-US" sz="2400" dirty="0" smtClean="0"/>
              <a:t> • </a:t>
            </a:r>
            <a:r>
              <a:rPr lang="en-US" sz="2400" b="1" dirty="0" smtClean="0">
                <a:latin typeface="Symbol" pitchFamily="18" charset="2"/>
              </a:rPr>
              <a:t>n</a:t>
            </a:r>
            <a:r>
              <a:rPr lang="en-US" sz="2400" dirty="0" smtClean="0"/>
              <a:t>  =  </a:t>
            </a:r>
            <a:r>
              <a:rPr lang="en-US" sz="2400" b="1" dirty="0" smtClean="0"/>
              <a:t>A’</a:t>
            </a:r>
            <a:endParaRPr lang="en-US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109133" y="346078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A’</a:t>
            </a:r>
            <a:r>
              <a:rPr lang="en-US" dirty="0" smtClean="0"/>
              <a:t> is the product matrix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885231" y="4057247"/>
            <a:ext cx="604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</a:t>
            </a:r>
            <a:endParaRPr lang="en-US" sz="2400" b="1" dirty="0"/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1752" y="4509914"/>
            <a:ext cx="1608667" cy="127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9766" y="4465464"/>
            <a:ext cx="1839383" cy="134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5486960" y="4056243"/>
            <a:ext cx="734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A’</a:t>
            </a:r>
            <a:endParaRPr lang="en-US" sz="2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3963320" y="4880332"/>
            <a:ext cx="76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• </a:t>
            </a:r>
            <a:r>
              <a:rPr lang="en-US" sz="2400" b="1" dirty="0" smtClean="0">
                <a:latin typeface="Symbol" pitchFamily="18" charset="2"/>
              </a:rPr>
              <a:t>n</a:t>
            </a:r>
            <a:endParaRPr lang="en-US" sz="2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4522477" y="4897263"/>
            <a:ext cx="525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=</a:t>
            </a:r>
            <a:endParaRPr lang="en-US" sz="2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1440257" y="4885859"/>
            <a:ext cx="875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Symbol" pitchFamily="18" charset="2"/>
              </a:rPr>
              <a:t>n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 •</a:t>
            </a:r>
            <a:endParaRPr lang="en-US" sz="24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2417099" y="5808847"/>
            <a:ext cx="1535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non-block diagonal</a:t>
            </a:r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5086922" y="5837070"/>
            <a:ext cx="1535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block diagonal</a:t>
            </a:r>
            <a:endParaRPr lang="en-US" sz="2000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066800"/>
            <a:ext cx="8229600" cy="774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	Apply similarity transformations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 2: </a:t>
            </a:r>
            <a:r>
              <a:rPr lang="en-US" sz="4000" dirty="0" smtClean="0"/>
              <a:t>NH</a:t>
            </a:r>
            <a:r>
              <a:rPr lang="en-US" sz="4000" baseline="-25000" dirty="0" smtClean="0"/>
              <a:t>3</a:t>
            </a:r>
            <a:r>
              <a:rPr lang="en-US" sz="4000" dirty="0" smtClean="0"/>
              <a:t> (C</a:t>
            </a:r>
            <a:r>
              <a:rPr lang="en-US" sz="4000" baseline="-25000" dirty="0" smtClean="0"/>
              <a:t>3v</a:t>
            </a:r>
            <a:r>
              <a:rPr lang="en-US" sz="4000" dirty="0" smtClean="0"/>
              <a:t>)</a:t>
            </a:r>
            <a:endParaRPr kumimoji="0" lang="en-US" sz="40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2086378" y="1545465"/>
            <a:ext cx="43015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112911" y="1753473"/>
            <a:ext cx="285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Symbol" pitchFamily="18" charset="2"/>
              </a:rPr>
              <a:t>n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 • </a:t>
            </a:r>
            <a:r>
              <a:rPr lang="en-US" sz="2400" b="1" dirty="0" smtClean="0"/>
              <a:t>A</a:t>
            </a:r>
            <a:r>
              <a:rPr lang="en-US" sz="2400" dirty="0" smtClean="0"/>
              <a:t> • </a:t>
            </a:r>
            <a:r>
              <a:rPr lang="en-US" sz="2400" b="1" dirty="0" smtClean="0">
                <a:latin typeface="Symbol" pitchFamily="18" charset="2"/>
              </a:rPr>
              <a:t>n</a:t>
            </a:r>
            <a:r>
              <a:rPr lang="en-US" sz="2400" dirty="0" smtClean="0"/>
              <a:t>  =  </a:t>
            </a:r>
            <a:r>
              <a:rPr lang="en-US" sz="2400" b="1" dirty="0" smtClean="0"/>
              <a:t>A’</a:t>
            </a:r>
            <a:endParaRPr lang="en-US" sz="2400" b="1" dirty="0"/>
          </a:p>
        </p:txBody>
      </p:sp>
      <p:sp>
        <p:nvSpPr>
          <p:cNvPr id="19" name="Rectangle 18"/>
          <p:cNvSpPr/>
          <p:nvPr/>
        </p:nvSpPr>
        <p:spPr>
          <a:xfrm>
            <a:off x="3449384" y="2852990"/>
            <a:ext cx="940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A</a:t>
            </a:r>
            <a:r>
              <a:rPr lang="en-US" sz="2800" baseline="-25000" dirty="0" smtClean="0">
                <a:solidFill>
                  <a:prstClr val="black"/>
                </a:solidFill>
              </a:rPr>
              <a:t>C</a:t>
            </a:r>
            <a:r>
              <a:rPr lang="en-US" baseline="-25000" dirty="0" smtClean="0">
                <a:solidFill>
                  <a:prstClr val="black"/>
                </a:solidFill>
              </a:rPr>
              <a:t>3</a:t>
            </a:r>
            <a:r>
              <a:rPr lang="en-US" sz="2800" dirty="0" smtClean="0">
                <a:solidFill>
                  <a:prstClr val="black"/>
                </a:solidFill>
              </a:rPr>
              <a:t>  =</a:t>
            </a:r>
            <a:endParaRPr lang="en-US" sz="2800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5116" y="2612050"/>
            <a:ext cx="9239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0608" y="4149524"/>
            <a:ext cx="18669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1371" y="4161865"/>
            <a:ext cx="19145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066800"/>
            <a:ext cx="8229600" cy="774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	Apply similarity transformations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 2: </a:t>
            </a:r>
            <a:r>
              <a:rPr lang="en-US" sz="4000" dirty="0" smtClean="0"/>
              <a:t>NH</a:t>
            </a:r>
            <a:r>
              <a:rPr lang="en-US" sz="4000" baseline="-25000" dirty="0" smtClean="0"/>
              <a:t>3</a:t>
            </a:r>
            <a:r>
              <a:rPr lang="en-US" sz="4000" dirty="0" smtClean="0"/>
              <a:t> (C</a:t>
            </a:r>
            <a:r>
              <a:rPr lang="en-US" sz="4000" baseline="-25000" dirty="0" smtClean="0"/>
              <a:t>3v</a:t>
            </a:r>
            <a:r>
              <a:rPr lang="en-US" sz="4000" dirty="0" smtClean="0"/>
              <a:t>)</a:t>
            </a:r>
            <a:endParaRPr kumimoji="0" lang="en-US" sz="40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2086378" y="1545465"/>
            <a:ext cx="43015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112911" y="1753473"/>
            <a:ext cx="285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Symbol" pitchFamily="18" charset="2"/>
              </a:rPr>
              <a:t>n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 • </a:t>
            </a:r>
            <a:r>
              <a:rPr lang="en-US" sz="2400" b="1" dirty="0" smtClean="0"/>
              <a:t>A</a:t>
            </a:r>
            <a:r>
              <a:rPr lang="en-US" sz="2400" dirty="0" smtClean="0"/>
              <a:t> • </a:t>
            </a:r>
            <a:r>
              <a:rPr lang="en-US" sz="2400" b="1" dirty="0" smtClean="0">
                <a:latin typeface="Symbol" pitchFamily="18" charset="2"/>
              </a:rPr>
              <a:t>n</a:t>
            </a:r>
            <a:r>
              <a:rPr lang="en-US" sz="2400" dirty="0" smtClean="0"/>
              <a:t>  =  </a:t>
            </a:r>
            <a:r>
              <a:rPr lang="en-US" sz="2400" b="1" dirty="0" smtClean="0"/>
              <a:t>A’</a:t>
            </a:r>
            <a:endParaRPr lang="en-US" sz="2400" b="1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309" y="2528891"/>
            <a:ext cx="4890908" cy="1727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691" y="4616145"/>
            <a:ext cx="3185375" cy="161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2391" y="2503106"/>
            <a:ext cx="14382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826361" y="2080078"/>
            <a:ext cx="734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A’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712297" y="5614994"/>
            <a:ext cx="285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Symbol" pitchFamily="18" charset="2"/>
              </a:rPr>
              <a:t>n</a:t>
            </a:r>
            <a:r>
              <a:rPr lang="en-US" sz="2400" b="1" baseline="-25000" dirty="0" smtClean="0"/>
              <a:t>2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 • </a:t>
            </a:r>
            <a:r>
              <a:rPr lang="en-US" sz="2400" b="1" dirty="0" smtClean="0"/>
              <a:t>A</a:t>
            </a:r>
            <a:r>
              <a:rPr lang="en-US" sz="2400" b="1" baseline="-25000" dirty="0" smtClean="0"/>
              <a:t>2</a:t>
            </a:r>
            <a:r>
              <a:rPr lang="en-US" sz="2400" dirty="0" smtClean="0"/>
              <a:t> • </a:t>
            </a:r>
            <a:r>
              <a:rPr lang="en-US" sz="2400" b="1" dirty="0" smtClean="0">
                <a:latin typeface="Symbol" pitchFamily="18" charset="2"/>
              </a:rPr>
              <a:t>n</a:t>
            </a:r>
            <a:r>
              <a:rPr lang="en-US" sz="2400" b="1" baseline="-25000" dirty="0" smtClean="0"/>
              <a:t>2</a:t>
            </a:r>
            <a:r>
              <a:rPr lang="en-US" sz="2400" dirty="0" smtClean="0"/>
              <a:t>  =  </a:t>
            </a:r>
            <a:r>
              <a:rPr lang="en-US" sz="2400" b="1" dirty="0" smtClean="0"/>
              <a:t>A</a:t>
            </a:r>
            <a:r>
              <a:rPr lang="en-US" sz="2400" b="1" baseline="-25000" dirty="0" smtClean="0"/>
              <a:t>2</a:t>
            </a:r>
            <a:endParaRPr lang="en-US" sz="2400" b="1" dirty="0"/>
          </a:p>
        </p:txBody>
      </p:sp>
      <p:sp>
        <p:nvSpPr>
          <p:cNvPr id="15" name="Double Bracket 14"/>
          <p:cNvSpPr/>
          <p:nvPr/>
        </p:nvSpPr>
        <p:spPr>
          <a:xfrm>
            <a:off x="6600378" y="2740763"/>
            <a:ext cx="258045" cy="260015"/>
          </a:xfrm>
          <a:prstGeom prst="bracketPair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uble Bracket 15"/>
          <p:cNvSpPr/>
          <p:nvPr/>
        </p:nvSpPr>
        <p:spPr>
          <a:xfrm>
            <a:off x="6920204" y="3132473"/>
            <a:ext cx="884393" cy="1040282"/>
          </a:xfrm>
          <a:prstGeom prst="bracketPair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164888" y="4094339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2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222584" y="2662637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1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88679" y="4507606"/>
            <a:ext cx="2446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Irreducible Matrix!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 animBg="1"/>
      <p:bldP spid="17" grpId="0"/>
      <p:bldP spid="18" grpId="0"/>
      <p:bldP spid="2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066800"/>
            <a:ext cx="8229600" cy="774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	Apply similarity transformations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 2: </a:t>
            </a:r>
            <a:r>
              <a:rPr lang="en-US" sz="4000" dirty="0" smtClean="0"/>
              <a:t>NH</a:t>
            </a:r>
            <a:r>
              <a:rPr lang="en-US" sz="4000" baseline="-25000" dirty="0" smtClean="0"/>
              <a:t>3</a:t>
            </a:r>
            <a:r>
              <a:rPr lang="en-US" sz="4000" dirty="0" smtClean="0"/>
              <a:t> (C</a:t>
            </a:r>
            <a:r>
              <a:rPr lang="en-US" sz="4000" baseline="-25000" dirty="0" smtClean="0"/>
              <a:t>3v</a:t>
            </a:r>
            <a:r>
              <a:rPr lang="en-US" sz="4000" dirty="0" smtClean="0"/>
              <a:t>)</a:t>
            </a:r>
            <a:endParaRPr kumimoji="0" lang="en-US" sz="40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2086378" y="1545465"/>
            <a:ext cx="43015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112911" y="1753473"/>
            <a:ext cx="285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Symbol" pitchFamily="18" charset="2"/>
              </a:rPr>
              <a:t>n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 • </a:t>
            </a:r>
            <a:r>
              <a:rPr lang="en-US" sz="2400" b="1" dirty="0" smtClean="0"/>
              <a:t>A</a:t>
            </a:r>
            <a:r>
              <a:rPr lang="en-US" sz="2400" dirty="0" smtClean="0"/>
              <a:t> • </a:t>
            </a:r>
            <a:r>
              <a:rPr lang="en-US" sz="2400" b="1" dirty="0" smtClean="0">
                <a:latin typeface="Symbol" pitchFamily="18" charset="2"/>
              </a:rPr>
              <a:t>n</a:t>
            </a:r>
            <a:r>
              <a:rPr lang="en-US" sz="2400" dirty="0" smtClean="0"/>
              <a:t>  =  </a:t>
            </a:r>
            <a:r>
              <a:rPr lang="en-US" sz="2400" b="1" dirty="0" smtClean="0"/>
              <a:t>A’</a:t>
            </a:r>
            <a:endParaRPr lang="en-US" sz="2400" b="1" dirty="0"/>
          </a:p>
        </p:txBody>
      </p:sp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5263" y="2165638"/>
            <a:ext cx="26289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0526" y="2111305"/>
            <a:ext cx="28575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5208" y="3137833"/>
            <a:ext cx="32575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5828" y="4995123"/>
            <a:ext cx="360997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49617" y="3721143"/>
            <a:ext cx="1278428" cy="4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35501" y="3618646"/>
            <a:ext cx="492667" cy="64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5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11405" y="3182643"/>
            <a:ext cx="14287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6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0603" y="5005947"/>
            <a:ext cx="343852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8005" y="3337774"/>
            <a:ext cx="12001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066801"/>
            <a:ext cx="8480738" cy="1315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	Apply similarity transformations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6.	Generate an irreducible block diagonal matrix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 2: </a:t>
            </a:r>
            <a:r>
              <a:rPr lang="en-US" sz="4000" dirty="0" smtClean="0"/>
              <a:t>NH</a:t>
            </a:r>
            <a:r>
              <a:rPr lang="en-US" sz="4000" baseline="-25000" dirty="0" smtClean="0"/>
              <a:t>3</a:t>
            </a:r>
            <a:r>
              <a:rPr lang="en-US" sz="4000" dirty="0" smtClean="0"/>
              <a:t> (C</a:t>
            </a:r>
            <a:r>
              <a:rPr lang="en-US" sz="4000" baseline="-25000" dirty="0" smtClean="0"/>
              <a:t>3v</a:t>
            </a:r>
            <a:r>
              <a:rPr lang="en-US" sz="4000" dirty="0" smtClean="0"/>
              <a:t>)</a:t>
            </a:r>
            <a:endParaRPr kumimoji="0" lang="en-US" sz="40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85951" y="4044142"/>
            <a:ext cx="4972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C</a:t>
            </a:r>
            <a:r>
              <a:rPr lang="en-US" sz="2800" baseline="-25000" dirty="0" smtClean="0">
                <a:solidFill>
                  <a:prstClr val="black"/>
                </a:solidFill>
              </a:rPr>
              <a:t>3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64118" y="2548045"/>
            <a:ext cx="359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E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477127" y="5729132"/>
            <a:ext cx="6190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C</a:t>
            </a:r>
            <a:r>
              <a:rPr lang="en-US" sz="2800" baseline="-25000" dirty="0" smtClean="0">
                <a:solidFill>
                  <a:prstClr val="black"/>
                </a:solidFill>
              </a:rPr>
              <a:t>3</a:t>
            </a:r>
            <a:r>
              <a:rPr lang="en-US" sz="2800" baseline="30000" dirty="0" smtClean="0">
                <a:solidFill>
                  <a:prstClr val="black"/>
                </a:solidFill>
              </a:rPr>
              <a:t>2</a:t>
            </a:r>
            <a:endParaRPr lang="en-US" baseline="30000" dirty="0"/>
          </a:p>
        </p:txBody>
      </p:sp>
      <p:sp>
        <p:nvSpPr>
          <p:cNvPr id="32" name="Rectangle 31"/>
          <p:cNvSpPr/>
          <p:nvPr/>
        </p:nvSpPr>
        <p:spPr>
          <a:xfrm>
            <a:off x="3126140" y="4046663"/>
            <a:ext cx="6052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Symbol" pitchFamily="18" charset="2"/>
              </a:rPr>
              <a:t>s</a:t>
            </a:r>
            <a:r>
              <a:rPr lang="en-US" sz="2800" baseline="-25000" dirty="0" err="1" smtClean="0"/>
              <a:t>v</a:t>
            </a:r>
            <a:r>
              <a:rPr lang="en-US" sz="2800" dirty="0" smtClean="0"/>
              <a:t>’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3130066" y="2547387"/>
            <a:ext cx="5084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Symbol" pitchFamily="18" charset="2"/>
              </a:rPr>
              <a:t>s</a:t>
            </a:r>
            <a:r>
              <a:rPr lang="en-US" sz="2800" baseline="-25000" dirty="0" err="1" smtClean="0"/>
              <a:t>v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3117568" y="5719709"/>
            <a:ext cx="6949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Symbol" pitchFamily="18" charset="2"/>
              </a:rPr>
              <a:t>s</a:t>
            </a:r>
            <a:r>
              <a:rPr lang="en-US" sz="2800" baseline="-25000" dirty="0" err="1" smtClean="0"/>
              <a:t>v</a:t>
            </a:r>
            <a:r>
              <a:rPr lang="en-US" sz="2800" dirty="0" smtClean="0"/>
              <a:t>’’</a:t>
            </a:r>
            <a:endParaRPr lang="en-US" baseline="30000" dirty="0"/>
          </a:p>
        </p:txBody>
      </p:sp>
      <p:sp>
        <p:nvSpPr>
          <p:cNvPr id="36" name="Double Bracket 35"/>
          <p:cNvSpPr/>
          <p:nvPr/>
        </p:nvSpPr>
        <p:spPr>
          <a:xfrm>
            <a:off x="1262248" y="3539249"/>
            <a:ext cx="258045" cy="260015"/>
          </a:xfrm>
          <a:prstGeom prst="bracketPair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uble Bracket 36"/>
          <p:cNvSpPr/>
          <p:nvPr/>
        </p:nvSpPr>
        <p:spPr>
          <a:xfrm>
            <a:off x="1582074" y="3879441"/>
            <a:ext cx="864907" cy="1091803"/>
          </a:xfrm>
          <a:prstGeom prst="bracketPair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5126" y="5146317"/>
            <a:ext cx="12287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2244" y="2328863"/>
            <a:ext cx="7524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Double Bracket 37"/>
          <p:cNvSpPr/>
          <p:nvPr/>
        </p:nvSpPr>
        <p:spPr>
          <a:xfrm>
            <a:off x="1290653" y="5335852"/>
            <a:ext cx="258045" cy="260015"/>
          </a:xfrm>
          <a:prstGeom prst="bracketPair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ouble Bracket 38"/>
          <p:cNvSpPr/>
          <p:nvPr/>
        </p:nvSpPr>
        <p:spPr>
          <a:xfrm>
            <a:off x="1610479" y="5676044"/>
            <a:ext cx="864907" cy="1091803"/>
          </a:xfrm>
          <a:prstGeom prst="bracketPair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49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0502" y="2361194"/>
            <a:ext cx="8763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530" y="3385933"/>
            <a:ext cx="113347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64409" y="5152488"/>
            <a:ext cx="13525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Double Bracket 40"/>
          <p:cNvSpPr/>
          <p:nvPr/>
        </p:nvSpPr>
        <p:spPr>
          <a:xfrm>
            <a:off x="3903046" y="5324678"/>
            <a:ext cx="258045" cy="260015"/>
          </a:xfrm>
          <a:prstGeom prst="bracketPair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Double Bracket 41"/>
          <p:cNvSpPr/>
          <p:nvPr/>
        </p:nvSpPr>
        <p:spPr>
          <a:xfrm>
            <a:off x="4197114" y="5703508"/>
            <a:ext cx="970074" cy="1040282"/>
          </a:xfrm>
          <a:prstGeom prst="bracketPair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Double Bracket 42"/>
          <p:cNvSpPr/>
          <p:nvPr/>
        </p:nvSpPr>
        <p:spPr>
          <a:xfrm>
            <a:off x="3851530" y="3556421"/>
            <a:ext cx="258045" cy="260015"/>
          </a:xfrm>
          <a:prstGeom prst="bracketPair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Double Bracket 43"/>
          <p:cNvSpPr/>
          <p:nvPr/>
        </p:nvSpPr>
        <p:spPr>
          <a:xfrm>
            <a:off x="4145598" y="3896613"/>
            <a:ext cx="864907" cy="1091803"/>
          </a:xfrm>
          <a:prstGeom prst="bracketPair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Double Bracket 44"/>
          <p:cNvSpPr/>
          <p:nvPr/>
        </p:nvSpPr>
        <p:spPr>
          <a:xfrm>
            <a:off x="3864409" y="2369419"/>
            <a:ext cx="258045" cy="260015"/>
          </a:xfrm>
          <a:prstGeom prst="bracketPair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ouble Bracket 45"/>
          <p:cNvSpPr/>
          <p:nvPr/>
        </p:nvSpPr>
        <p:spPr>
          <a:xfrm>
            <a:off x="1272981" y="2378004"/>
            <a:ext cx="258045" cy="260015"/>
          </a:xfrm>
          <a:prstGeom prst="bracketPair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ouble Bracket 46"/>
          <p:cNvSpPr/>
          <p:nvPr/>
        </p:nvSpPr>
        <p:spPr>
          <a:xfrm>
            <a:off x="1541290" y="2659192"/>
            <a:ext cx="454930" cy="457495"/>
          </a:xfrm>
          <a:prstGeom prst="bracketPair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Double Bracket 47"/>
          <p:cNvSpPr/>
          <p:nvPr/>
        </p:nvSpPr>
        <p:spPr>
          <a:xfrm>
            <a:off x="4127789" y="2657045"/>
            <a:ext cx="534349" cy="472521"/>
          </a:xfrm>
          <a:prstGeom prst="bracketPair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648879" y="3798125"/>
            <a:ext cx="3114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Irreducible Matrices</a:t>
            </a:r>
            <a:endParaRPr lang="en-US" sz="2800" dirty="0"/>
          </a:p>
        </p:txBody>
      </p:sp>
      <p:sp>
        <p:nvSpPr>
          <p:cNvPr id="50" name="Rectangle 49"/>
          <p:cNvSpPr/>
          <p:nvPr/>
        </p:nvSpPr>
        <p:spPr>
          <a:xfrm>
            <a:off x="5376273" y="4491444"/>
            <a:ext cx="36766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Block Diagonal Matrices</a:t>
            </a:r>
            <a:endParaRPr lang="en-US" sz="2800" dirty="0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99373"/>
            <a:ext cx="8229600" cy="607454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/>
              <a:t>7.	Character of the irreducible blocks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 </a:t>
            </a:r>
            <a:r>
              <a:rPr lang="en-US" sz="4000" dirty="0" smtClean="0"/>
              <a:t>2: NH</a:t>
            </a:r>
            <a:r>
              <a:rPr lang="en-US" sz="4000" baseline="-25000" dirty="0" smtClean="0"/>
              <a:t>3</a:t>
            </a:r>
            <a:r>
              <a:rPr lang="en-US" sz="4000" dirty="0" smtClean="0"/>
              <a:t> (C</a:t>
            </a:r>
            <a:r>
              <a:rPr lang="en-US" sz="4000" baseline="-25000" dirty="0" smtClean="0"/>
              <a:t>3v</a:t>
            </a:r>
            <a:r>
              <a:rPr lang="en-US" sz="4000" dirty="0" smtClean="0"/>
              <a:t>)</a:t>
            </a:r>
            <a:endParaRPr lang="en-US" sz="4000" baseline="-250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7932" y="4828524"/>
            <a:ext cx="5018467" cy="683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8.	Fill in the character table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8909" y="2938530"/>
            <a:ext cx="12001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460193" y="3644898"/>
            <a:ext cx="4972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C</a:t>
            </a:r>
            <a:r>
              <a:rPr lang="en-US" sz="2800" baseline="-25000" dirty="0" smtClean="0">
                <a:solidFill>
                  <a:prstClr val="black"/>
                </a:solidFill>
              </a:rPr>
              <a:t>3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38360" y="1929858"/>
            <a:ext cx="359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E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155938" y="1916982"/>
            <a:ext cx="6190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C</a:t>
            </a:r>
            <a:r>
              <a:rPr lang="en-US" sz="2800" baseline="-25000" dirty="0" smtClean="0">
                <a:solidFill>
                  <a:prstClr val="black"/>
                </a:solidFill>
              </a:rPr>
              <a:t>3</a:t>
            </a:r>
            <a:r>
              <a:rPr lang="en-US" sz="2800" baseline="30000" dirty="0" smtClean="0">
                <a:solidFill>
                  <a:prstClr val="black"/>
                </a:solidFill>
              </a:rPr>
              <a:t>2</a:t>
            </a:r>
            <a:endParaRPr lang="en-US" baseline="30000" dirty="0"/>
          </a:p>
        </p:txBody>
      </p:sp>
      <p:sp>
        <p:nvSpPr>
          <p:cNvPr id="19" name="Rectangle 18"/>
          <p:cNvSpPr/>
          <p:nvPr/>
        </p:nvSpPr>
        <p:spPr>
          <a:xfrm>
            <a:off x="5985249" y="3634539"/>
            <a:ext cx="6052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Symbol" pitchFamily="18" charset="2"/>
              </a:rPr>
              <a:t>s</a:t>
            </a:r>
            <a:r>
              <a:rPr lang="en-US" sz="2800" baseline="-25000" dirty="0" err="1" smtClean="0"/>
              <a:t>v</a:t>
            </a:r>
            <a:r>
              <a:rPr lang="en-US" sz="2800" dirty="0" smtClean="0"/>
              <a:t>’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014936" y="1903442"/>
            <a:ext cx="5084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Symbol" pitchFamily="18" charset="2"/>
              </a:rPr>
              <a:t>s</a:t>
            </a:r>
            <a:r>
              <a:rPr lang="en-US" sz="2800" baseline="-25000" dirty="0" err="1" smtClean="0"/>
              <a:t>v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206966" y="3659092"/>
            <a:ext cx="6949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Symbol" pitchFamily="18" charset="2"/>
              </a:rPr>
              <a:t>s</a:t>
            </a:r>
            <a:r>
              <a:rPr lang="en-US" sz="2800" baseline="-25000" dirty="0" err="1" smtClean="0"/>
              <a:t>v</a:t>
            </a:r>
            <a:r>
              <a:rPr lang="en-US" sz="2800" dirty="0" smtClean="0"/>
              <a:t>’’</a:t>
            </a:r>
            <a:endParaRPr lang="en-US" baseline="30000" dirty="0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3937" y="1334167"/>
            <a:ext cx="12287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3148" y="1710676"/>
            <a:ext cx="7524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5372" y="1717249"/>
            <a:ext cx="8763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0639" y="2973809"/>
            <a:ext cx="113347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3807" y="3091871"/>
            <a:ext cx="13525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0" name="Straight Connector 39"/>
          <p:cNvCxnSpPr/>
          <p:nvPr/>
        </p:nvCxnSpPr>
        <p:spPr>
          <a:xfrm>
            <a:off x="1004553" y="3174463"/>
            <a:ext cx="218568" cy="238438"/>
          </a:xfrm>
          <a:prstGeom prst="line">
            <a:avLst/>
          </a:prstGeom>
          <a:ln w="28575">
            <a:solidFill>
              <a:srgbClr val="FF0000">
                <a:alpha val="6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324379" y="3545804"/>
            <a:ext cx="826393" cy="901520"/>
          </a:xfrm>
          <a:prstGeom prst="line">
            <a:avLst/>
          </a:prstGeom>
          <a:ln w="28575">
            <a:solidFill>
              <a:srgbClr val="0000FF">
                <a:alpha val="6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240924" y="2987898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161504" y="3861516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-1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3990306" y="3301106"/>
            <a:ext cx="218568" cy="238438"/>
          </a:xfrm>
          <a:prstGeom prst="line">
            <a:avLst/>
          </a:prstGeom>
          <a:ln w="28575">
            <a:solidFill>
              <a:srgbClr val="FF0000">
                <a:alpha val="6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374527" y="3711084"/>
            <a:ext cx="826393" cy="901520"/>
          </a:xfrm>
          <a:prstGeom prst="line">
            <a:avLst/>
          </a:prstGeom>
          <a:ln w="28575">
            <a:solidFill>
              <a:srgbClr val="0000FF">
                <a:alpha val="6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281523" y="3114540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279377" y="3923763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0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226676" y="1360687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147256" y="223430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-1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3962403" y="1560311"/>
            <a:ext cx="218568" cy="238438"/>
          </a:xfrm>
          <a:prstGeom prst="line">
            <a:avLst/>
          </a:prstGeom>
          <a:ln w="28575">
            <a:solidFill>
              <a:srgbClr val="FF0000">
                <a:alpha val="6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295108" y="1944531"/>
            <a:ext cx="826393" cy="901520"/>
          </a:xfrm>
          <a:prstGeom prst="line">
            <a:avLst/>
          </a:prstGeom>
          <a:ln w="28575">
            <a:solidFill>
              <a:srgbClr val="0000FF">
                <a:alpha val="6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972358" y="1777105"/>
            <a:ext cx="218568" cy="238438"/>
          </a:xfrm>
          <a:prstGeom prst="line">
            <a:avLst/>
          </a:prstGeom>
          <a:ln w="28575">
            <a:solidFill>
              <a:srgbClr val="FF0000">
                <a:alpha val="6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305063" y="2096931"/>
            <a:ext cx="343433" cy="374654"/>
          </a:xfrm>
          <a:prstGeom prst="line">
            <a:avLst/>
          </a:prstGeom>
          <a:ln w="28575">
            <a:solidFill>
              <a:srgbClr val="0000FF">
                <a:alpha val="6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752826" y="1740031"/>
            <a:ext cx="218568" cy="238438"/>
          </a:xfrm>
          <a:prstGeom prst="line">
            <a:avLst/>
          </a:prstGeom>
          <a:ln w="28575">
            <a:solidFill>
              <a:srgbClr val="FF0000">
                <a:alpha val="6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7085531" y="2059857"/>
            <a:ext cx="343433" cy="374654"/>
          </a:xfrm>
          <a:prstGeom prst="line">
            <a:avLst/>
          </a:prstGeom>
          <a:ln w="28575">
            <a:solidFill>
              <a:srgbClr val="0000FF">
                <a:alpha val="6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558937" y="1579807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556791" y="2028418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0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842273" y="3112394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827248" y="381858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0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696903" y="1680691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694757" y="2129302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2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6996" y="5449261"/>
            <a:ext cx="42481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5" name="Straight Arrow Connector 64"/>
          <p:cNvCxnSpPr/>
          <p:nvPr/>
        </p:nvCxnSpPr>
        <p:spPr>
          <a:xfrm>
            <a:off x="4520484" y="6001554"/>
            <a:ext cx="149395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15285" y="5451206"/>
            <a:ext cx="24574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1" name="Straight Connector 70"/>
          <p:cNvCxnSpPr/>
          <p:nvPr/>
        </p:nvCxnSpPr>
        <p:spPr>
          <a:xfrm>
            <a:off x="6754973" y="3150808"/>
            <a:ext cx="218568" cy="238438"/>
          </a:xfrm>
          <a:prstGeom prst="line">
            <a:avLst/>
          </a:prstGeom>
          <a:ln w="28575">
            <a:solidFill>
              <a:srgbClr val="FF0000">
                <a:alpha val="6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6971767" y="3522149"/>
            <a:ext cx="826393" cy="901520"/>
          </a:xfrm>
          <a:prstGeom prst="line">
            <a:avLst/>
          </a:prstGeom>
          <a:ln w="28575">
            <a:solidFill>
              <a:srgbClr val="0000FF">
                <a:alpha val="6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4236187" y="5301620"/>
            <a:ext cx="2087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Group Similar Classes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4546520" y="6090563"/>
            <a:ext cx="14277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/>
              <a:t>(C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, C</a:t>
            </a:r>
            <a:r>
              <a:rPr lang="en-US" sz="2000" baseline="-25000" dirty="0" smtClean="0"/>
              <a:t>3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 </a:t>
            </a:r>
          </a:p>
          <a:p>
            <a:pPr algn="ctr"/>
            <a:r>
              <a:rPr lang="en-US" sz="2000" dirty="0" smtClean="0"/>
              <a:t>(</a:t>
            </a:r>
            <a:r>
              <a:rPr lang="en-US" sz="2000" dirty="0" err="1" smtClean="0">
                <a:latin typeface="Symbol" pitchFamily="18" charset="2"/>
              </a:rPr>
              <a:t>s</a:t>
            </a:r>
            <a:r>
              <a:rPr lang="en-US" sz="2000" baseline="-25000" dirty="0" err="1" smtClean="0"/>
              <a:t>v</a:t>
            </a:r>
            <a:r>
              <a:rPr lang="en-US" sz="2000" dirty="0" smtClean="0"/>
              <a:t>, </a:t>
            </a:r>
            <a:r>
              <a:rPr lang="en-US" sz="2000" dirty="0" err="1" smtClean="0">
                <a:latin typeface="Symbol" pitchFamily="18" charset="2"/>
              </a:rPr>
              <a:t>s</a:t>
            </a:r>
            <a:r>
              <a:rPr lang="en-US" sz="2000" baseline="-25000" dirty="0" err="1" smtClean="0"/>
              <a:t>v</a:t>
            </a:r>
            <a:r>
              <a:rPr lang="en-US" sz="2000" dirty="0" smtClean="0"/>
              <a:t>’,</a:t>
            </a:r>
            <a:r>
              <a:rPr lang="en-US" sz="2000" dirty="0" smtClean="0">
                <a:latin typeface="Symbol" pitchFamily="18" charset="2"/>
              </a:rPr>
              <a:t> </a:t>
            </a:r>
            <a:r>
              <a:rPr lang="en-US" sz="2000" dirty="0" err="1" smtClean="0">
                <a:latin typeface="Symbol" pitchFamily="18" charset="2"/>
              </a:rPr>
              <a:t>s</a:t>
            </a:r>
            <a:r>
              <a:rPr lang="en-US" sz="2000" baseline="-25000" dirty="0" err="1" smtClean="0"/>
              <a:t>v</a:t>
            </a:r>
            <a:r>
              <a:rPr lang="en-US" sz="2000" dirty="0" smtClean="0"/>
              <a:t>”)</a:t>
            </a:r>
            <a:endParaRPr lang="en-US" sz="2000" dirty="0"/>
          </a:p>
        </p:txBody>
      </p:sp>
      <p:sp>
        <p:nvSpPr>
          <p:cNvPr id="56" name="Rectangle 55"/>
          <p:cNvSpPr/>
          <p:nvPr/>
        </p:nvSpPr>
        <p:spPr>
          <a:xfrm>
            <a:off x="396902" y="6533205"/>
            <a:ext cx="32004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gamma = general label for a rep.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 flipH="1" flipV="1">
            <a:off x="442128" y="6320413"/>
            <a:ext cx="60290" cy="32154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Slide Number Placeholder 6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68" name="Double Bracket 67"/>
          <p:cNvSpPr/>
          <p:nvPr/>
        </p:nvSpPr>
        <p:spPr>
          <a:xfrm>
            <a:off x="965070" y="1762184"/>
            <a:ext cx="258045" cy="260015"/>
          </a:xfrm>
          <a:prstGeom prst="bracketPair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Double Bracket 68"/>
          <p:cNvSpPr/>
          <p:nvPr/>
        </p:nvSpPr>
        <p:spPr>
          <a:xfrm>
            <a:off x="1233379" y="2043372"/>
            <a:ext cx="454930" cy="457495"/>
          </a:xfrm>
          <a:prstGeom prst="bracketPair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4" grpId="0"/>
      <p:bldP spid="45" grpId="0"/>
      <p:bldP spid="48" grpId="0"/>
      <p:bldP spid="49" grpId="0"/>
      <p:bldP spid="50" grpId="0"/>
      <p:bldP spid="51" grpId="0"/>
      <p:bldP spid="59" grpId="0"/>
      <p:bldP spid="60" grpId="0"/>
      <p:bldP spid="61" grpId="0"/>
      <p:bldP spid="62" grpId="0"/>
      <p:bldP spid="63" grpId="0"/>
      <p:bldP spid="64" grpId="0"/>
      <p:bldP spid="73" grpId="0"/>
      <p:bldP spid="74" grpId="0"/>
      <p:bldP spid="56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912252"/>
            <a:ext cx="8229600" cy="12954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/>
              <a:t>9.	Complete the table</a:t>
            </a:r>
          </a:p>
          <a:p>
            <a:pPr marL="514350" indent="-514350">
              <a:buNone/>
            </a:pPr>
            <a:r>
              <a:rPr lang="en-US" dirty="0" smtClean="0"/>
              <a:t>	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 </a:t>
            </a:r>
            <a:r>
              <a:rPr lang="en-US" sz="4000" dirty="0" smtClean="0"/>
              <a:t>2: NH</a:t>
            </a:r>
            <a:r>
              <a:rPr lang="en-US" sz="4000" baseline="-25000" dirty="0" smtClean="0"/>
              <a:t>3</a:t>
            </a:r>
            <a:r>
              <a:rPr lang="en-US" sz="4000" dirty="0" smtClean="0"/>
              <a:t> (C</a:t>
            </a:r>
            <a:r>
              <a:rPr lang="en-US" sz="4000" baseline="-25000" dirty="0" smtClean="0"/>
              <a:t>3v</a:t>
            </a:r>
            <a:r>
              <a:rPr lang="en-US" sz="4000" dirty="0" smtClean="0"/>
              <a:t>)</a:t>
            </a:r>
            <a:endParaRPr lang="en-US" sz="4000" baseline="-25000" dirty="0"/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3784" y="1553199"/>
            <a:ext cx="66484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906073" y="2021981"/>
            <a:ext cx="412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650902" y="2032713"/>
            <a:ext cx="412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434366" y="2030566"/>
            <a:ext cx="412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259982" y="2014633"/>
            <a:ext cx="594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Symbol" pitchFamily="18" charset="2"/>
              </a:rPr>
              <a:t>G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1903925" y="2367566"/>
            <a:ext cx="412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2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648754" y="2378298"/>
            <a:ext cx="412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-1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432218" y="2376151"/>
            <a:ext cx="412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0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257834" y="2360218"/>
            <a:ext cx="594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Symbol" pitchFamily="18" charset="2"/>
              </a:rPr>
              <a:t>G</a:t>
            </a:r>
            <a:r>
              <a:rPr lang="en-US" sz="2000" baseline="-25000" dirty="0" smtClean="0"/>
              <a:t>2</a:t>
            </a:r>
            <a:endParaRPr lang="en-US" sz="2000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1255686" y="2731561"/>
            <a:ext cx="594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US" sz="2000" baseline="-25000" dirty="0" smtClean="0">
                <a:solidFill>
                  <a:srgbClr val="FF0000"/>
                </a:solidFill>
              </a:rPr>
              <a:t>3</a:t>
            </a:r>
            <a:endParaRPr lang="en-US" sz="2000" baseline="-25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1777" y="2726030"/>
            <a:ext cx="412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x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68645" y="3403512"/>
            <a:ext cx="81845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en-US" sz="2000" dirty="0" smtClean="0"/>
              <a:t>Rule 2) The number of irreducible representations is equal to the number of classes in the group. </a:t>
            </a:r>
          </a:p>
          <a:p>
            <a:pPr marL="457200" indent="-457200" algn="ctr"/>
            <a:r>
              <a:rPr lang="en-US" sz="2000" dirty="0" smtClean="0">
                <a:solidFill>
                  <a:srgbClr val="FF0000"/>
                </a:solidFill>
              </a:rPr>
              <a:t>           3 classes = 3 irreducible representations. Table must be 3 x 3!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79378" y="4470322"/>
            <a:ext cx="81845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en-US" sz="2000" dirty="0" smtClean="0"/>
              <a:t>Rule 4) The sum of the squares of the dimensions under E is  equal to the order of the group.</a:t>
            </a:r>
          </a:p>
          <a:p>
            <a:pPr marL="457200" indent="-457200" algn="ctr"/>
            <a:r>
              <a:rPr lang="en-US" sz="2000" dirty="0" smtClean="0">
                <a:solidFill>
                  <a:srgbClr val="FF0000"/>
                </a:solidFill>
              </a:rPr>
              <a:t>Order = 6, Therefore </a:t>
            </a:r>
            <a:r>
              <a:rPr lang="en-US" sz="2000" dirty="0" smtClean="0">
                <a:solidFill>
                  <a:srgbClr val="0000FF"/>
                </a:solidFill>
              </a:rPr>
              <a:t>1</a:t>
            </a:r>
            <a:r>
              <a:rPr lang="en-US" sz="2000" baseline="30000" dirty="0" smtClean="0">
                <a:solidFill>
                  <a:srgbClr val="FF0000"/>
                </a:solidFill>
              </a:rPr>
              <a:t>2</a:t>
            </a:r>
            <a:r>
              <a:rPr lang="en-US" sz="2000" dirty="0" smtClean="0">
                <a:solidFill>
                  <a:srgbClr val="FF0000"/>
                </a:solidFill>
              </a:rPr>
              <a:t> + </a:t>
            </a:r>
            <a:r>
              <a:rPr lang="en-US" sz="2000" dirty="0" smtClean="0">
                <a:solidFill>
                  <a:srgbClr val="0000FF"/>
                </a:solidFill>
              </a:rPr>
              <a:t>2</a:t>
            </a:r>
            <a:r>
              <a:rPr lang="en-US" sz="2000" baseline="30000" dirty="0" smtClean="0">
                <a:solidFill>
                  <a:srgbClr val="FF0000"/>
                </a:solidFill>
              </a:rPr>
              <a:t>2</a:t>
            </a:r>
            <a:r>
              <a:rPr lang="en-US" sz="2000" dirty="0" smtClean="0">
                <a:solidFill>
                  <a:srgbClr val="FF0000"/>
                </a:solidFill>
              </a:rPr>
              <a:t> + </a:t>
            </a:r>
            <a:r>
              <a:rPr lang="en-US" sz="2000" dirty="0" smtClean="0">
                <a:solidFill>
                  <a:srgbClr val="0000FF"/>
                </a:solidFill>
              </a:rPr>
              <a:t>x</a:t>
            </a:r>
            <a:r>
              <a:rPr lang="en-US" sz="2000" baseline="30000" dirty="0" smtClean="0">
                <a:solidFill>
                  <a:srgbClr val="FF0000"/>
                </a:solidFill>
              </a:rPr>
              <a:t>2</a:t>
            </a:r>
            <a:r>
              <a:rPr lang="en-US" sz="2000" dirty="0" smtClean="0">
                <a:solidFill>
                  <a:srgbClr val="FF0000"/>
                </a:solidFill>
              </a:rPr>
              <a:t>  =  6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912252"/>
            <a:ext cx="8229600" cy="12954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/>
              <a:t>9.	Complete the table</a:t>
            </a:r>
          </a:p>
          <a:p>
            <a:pPr marL="514350" indent="-514350">
              <a:buNone/>
            </a:pPr>
            <a:r>
              <a:rPr lang="en-US" dirty="0" smtClean="0"/>
              <a:t>	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 </a:t>
            </a:r>
            <a:r>
              <a:rPr lang="en-US" sz="4000" dirty="0" smtClean="0"/>
              <a:t>2: NH</a:t>
            </a:r>
            <a:r>
              <a:rPr lang="en-US" sz="4000" baseline="-25000" dirty="0" smtClean="0"/>
              <a:t>3</a:t>
            </a:r>
            <a:r>
              <a:rPr lang="en-US" sz="4000" dirty="0" smtClean="0"/>
              <a:t> (C</a:t>
            </a:r>
            <a:r>
              <a:rPr lang="en-US" sz="4000" baseline="-25000" dirty="0" smtClean="0"/>
              <a:t>3v</a:t>
            </a:r>
            <a:r>
              <a:rPr lang="en-US" sz="4000" dirty="0" smtClean="0"/>
              <a:t>)</a:t>
            </a:r>
            <a:endParaRPr lang="en-US" sz="4000" baseline="-25000" dirty="0"/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3784" y="1553199"/>
            <a:ext cx="66484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906073" y="2021981"/>
            <a:ext cx="412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650902" y="2032713"/>
            <a:ext cx="412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434366" y="2030566"/>
            <a:ext cx="412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259982" y="2014633"/>
            <a:ext cx="594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Symbol" pitchFamily="18" charset="2"/>
              </a:rPr>
              <a:t>G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1903925" y="2367566"/>
            <a:ext cx="412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2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648754" y="2378298"/>
            <a:ext cx="412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-1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432218" y="2376151"/>
            <a:ext cx="412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0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257834" y="2360218"/>
            <a:ext cx="594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Symbol" pitchFamily="18" charset="2"/>
              </a:rPr>
              <a:t>G</a:t>
            </a:r>
            <a:r>
              <a:rPr lang="en-US" sz="2000" baseline="-25000" dirty="0" smtClean="0"/>
              <a:t>2</a:t>
            </a:r>
            <a:endParaRPr lang="en-US" sz="2000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1255686" y="2731561"/>
            <a:ext cx="594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US" sz="2000" baseline="-25000" dirty="0" smtClean="0">
                <a:solidFill>
                  <a:srgbClr val="FF0000"/>
                </a:solidFill>
              </a:rPr>
              <a:t>3</a:t>
            </a:r>
            <a:endParaRPr lang="en-US" sz="2000" baseline="-25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1777" y="2726030"/>
            <a:ext cx="412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1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68645" y="3755937"/>
            <a:ext cx="81845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en-US" sz="2000" dirty="0" smtClean="0"/>
              <a:t>Rule 5) </a:t>
            </a:r>
            <a:r>
              <a:rPr lang="sv-SE" sz="2000" dirty="0" smtClean="0"/>
              <a:t>The sum of the squares times # of operations = order of the group.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71549" y="2702614"/>
            <a:ext cx="595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C000"/>
                </a:solidFill>
              </a:rPr>
              <a:t>e</a:t>
            </a:r>
            <a:r>
              <a:rPr lang="en-US" sz="2000" i="1" baseline="-25000" dirty="0" smtClean="0">
                <a:solidFill>
                  <a:srgbClr val="FFC000"/>
                </a:solidFill>
              </a:rPr>
              <a:t>2</a:t>
            </a:r>
            <a:endParaRPr lang="en-US" sz="2000" i="1" baseline="-25000" dirty="0">
              <a:solidFill>
                <a:srgbClr val="FFC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50913" y="2695016"/>
            <a:ext cx="595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C000"/>
                </a:solidFill>
              </a:rPr>
              <a:t>e</a:t>
            </a:r>
            <a:r>
              <a:rPr lang="en-US" sz="2000" i="1" baseline="-25000" dirty="0" smtClean="0">
                <a:solidFill>
                  <a:srgbClr val="FFC000"/>
                </a:solidFill>
              </a:rPr>
              <a:t>3</a:t>
            </a:r>
            <a:endParaRPr lang="en-US" sz="2000" i="1" baseline="-25000" dirty="0">
              <a:solidFill>
                <a:srgbClr val="FFC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1828800" y="2686050"/>
            <a:ext cx="2085975" cy="490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781175" y="1514475"/>
            <a:ext cx="2209800" cy="4906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223423" y="4345810"/>
            <a:ext cx="46783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1</a:t>
            </a:r>
            <a:r>
              <a:rPr lang="en-US" sz="2400" dirty="0" smtClean="0"/>
              <a:t>(</a:t>
            </a:r>
            <a:r>
              <a:rPr lang="en-US" sz="2400" i="1" dirty="0" smtClean="0">
                <a:solidFill>
                  <a:srgbClr val="FFC000"/>
                </a:solidFill>
              </a:rPr>
              <a:t>1</a:t>
            </a:r>
            <a:r>
              <a:rPr lang="en-US" sz="2400" dirty="0" smtClean="0"/>
              <a:t>)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+ </a:t>
            </a:r>
            <a:r>
              <a:rPr lang="en-US" sz="2400" dirty="0" smtClean="0">
                <a:solidFill>
                  <a:srgbClr val="7030A0"/>
                </a:solidFill>
              </a:rPr>
              <a:t>2</a:t>
            </a:r>
            <a:r>
              <a:rPr lang="en-US" sz="2400" dirty="0" smtClean="0"/>
              <a:t>(</a:t>
            </a:r>
            <a:r>
              <a:rPr lang="en-US" sz="2400" i="1" dirty="0" smtClean="0">
                <a:solidFill>
                  <a:srgbClr val="FFC000"/>
                </a:solidFill>
              </a:rPr>
              <a:t>e</a:t>
            </a:r>
            <a:r>
              <a:rPr lang="en-US" sz="2400" i="1" baseline="-25000" dirty="0" smtClean="0">
                <a:solidFill>
                  <a:srgbClr val="FFC000"/>
                </a:solidFill>
              </a:rPr>
              <a:t>2</a:t>
            </a:r>
            <a:r>
              <a:rPr lang="en-US" sz="2400" dirty="0" smtClean="0"/>
              <a:t>)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+ </a:t>
            </a:r>
            <a:r>
              <a:rPr lang="en-US" sz="2400" dirty="0" smtClean="0">
                <a:solidFill>
                  <a:srgbClr val="7030A0"/>
                </a:solidFill>
              </a:rPr>
              <a:t>3</a:t>
            </a:r>
            <a:r>
              <a:rPr lang="en-US" sz="2400" dirty="0" smtClean="0"/>
              <a:t>(</a:t>
            </a:r>
            <a:r>
              <a:rPr lang="en-US" sz="2400" i="1" dirty="0" smtClean="0">
                <a:solidFill>
                  <a:srgbClr val="FFC000"/>
                </a:solidFill>
              </a:rPr>
              <a:t>e</a:t>
            </a:r>
            <a:r>
              <a:rPr lang="en-US" sz="2400" i="1" baseline="-25000" dirty="0" smtClean="0">
                <a:solidFill>
                  <a:srgbClr val="FFC000"/>
                </a:solidFill>
              </a:rPr>
              <a:t>3</a:t>
            </a:r>
            <a:r>
              <a:rPr lang="en-US" sz="2400" dirty="0" smtClean="0"/>
              <a:t>)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= </a:t>
            </a:r>
            <a:r>
              <a:rPr lang="en-US" sz="2400" dirty="0" smtClean="0">
                <a:solidFill>
                  <a:srgbClr val="0000FF"/>
                </a:solidFill>
              </a:rPr>
              <a:t>h</a:t>
            </a:r>
            <a:r>
              <a:rPr lang="en-US" sz="2400" dirty="0" smtClean="0"/>
              <a:t> = </a:t>
            </a:r>
            <a:r>
              <a:rPr lang="en-US" sz="2400" dirty="0" smtClean="0">
                <a:solidFill>
                  <a:srgbClr val="0000FF"/>
                </a:solidFill>
              </a:rPr>
              <a:t>6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041459" y="4894652"/>
            <a:ext cx="23115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solidFill>
                  <a:srgbClr val="FFC000"/>
                </a:solidFill>
              </a:rPr>
              <a:t>e</a:t>
            </a:r>
            <a:r>
              <a:rPr lang="en-US" sz="2400" i="1" baseline="-25000" dirty="0" smtClean="0">
                <a:solidFill>
                  <a:srgbClr val="FFC000"/>
                </a:solidFill>
              </a:rPr>
              <a:t>2</a:t>
            </a:r>
            <a:r>
              <a:rPr lang="en-US" sz="2400" dirty="0" smtClean="0"/>
              <a:t> = </a:t>
            </a:r>
            <a:r>
              <a:rPr lang="en-US" sz="2400" i="1" dirty="0" smtClean="0">
                <a:solidFill>
                  <a:srgbClr val="FFC000"/>
                </a:solidFill>
              </a:rPr>
              <a:t>e</a:t>
            </a:r>
            <a:r>
              <a:rPr lang="en-US" sz="2400" i="1" baseline="-25000" dirty="0" smtClean="0">
                <a:solidFill>
                  <a:srgbClr val="FFC000"/>
                </a:solidFill>
              </a:rPr>
              <a:t>3</a:t>
            </a:r>
            <a:r>
              <a:rPr lang="en-US" sz="2400" dirty="0" smtClean="0"/>
              <a:t> =  1 or -1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 animBg="1"/>
      <p:bldP spid="29" grpId="0" animBg="1"/>
      <p:bldP spid="30" grpId="0"/>
      <p:bldP spid="31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912252"/>
            <a:ext cx="8229600" cy="12954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/>
              <a:t>9.	Complete the table</a:t>
            </a:r>
          </a:p>
          <a:p>
            <a:pPr marL="514350" indent="-514350">
              <a:buNone/>
            </a:pPr>
            <a:r>
              <a:rPr lang="en-US" dirty="0" smtClean="0"/>
              <a:t>	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 </a:t>
            </a:r>
            <a:r>
              <a:rPr lang="en-US" sz="4000" dirty="0" smtClean="0"/>
              <a:t>2: NH</a:t>
            </a:r>
            <a:r>
              <a:rPr lang="en-US" sz="4000" baseline="-25000" dirty="0" smtClean="0"/>
              <a:t>3</a:t>
            </a:r>
            <a:r>
              <a:rPr lang="en-US" sz="4000" dirty="0" smtClean="0"/>
              <a:t> (C</a:t>
            </a:r>
            <a:r>
              <a:rPr lang="en-US" sz="4000" baseline="-25000" dirty="0" smtClean="0"/>
              <a:t>3v</a:t>
            </a:r>
            <a:r>
              <a:rPr lang="en-US" sz="4000" dirty="0" smtClean="0"/>
              <a:t>)</a:t>
            </a:r>
            <a:endParaRPr lang="en-US" sz="4000" baseline="-25000" dirty="0"/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3784" y="1553199"/>
            <a:ext cx="66484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906073" y="2021981"/>
            <a:ext cx="412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650902" y="2032713"/>
            <a:ext cx="412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434366" y="2030566"/>
            <a:ext cx="412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259982" y="2014633"/>
            <a:ext cx="594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Symbol" pitchFamily="18" charset="2"/>
              </a:rPr>
              <a:t>G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1903925" y="2367566"/>
            <a:ext cx="412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2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648754" y="2378298"/>
            <a:ext cx="412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-1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432218" y="2376151"/>
            <a:ext cx="412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0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257834" y="2360218"/>
            <a:ext cx="594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Symbol" pitchFamily="18" charset="2"/>
              </a:rPr>
              <a:t>G</a:t>
            </a:r>
            <a:r>
              <a:rPr lang="en-US" sz="2000" baseline="-25000" dirty="0" smtClean="0"/>
              <a:t>2</a:t>
            </a:r>
            <a:endParaRPr lang="en-US" sz="2000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1255686" y="2731561"/>
            <a:ext cx="594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US" sz="2000" baseline="-25000" dirty="0" smtClean="0">
                <a:solidFill>
                  <a:srgbClr val="FF0000"/>
                </a:solidFill>
              </a:rPr>
              <a:t>3</a:t>
            </a:r>
            <a:endParaRPr lang="en-US" sz="2000" baseline="-25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1777" y="2726030"/>
            <a:ext cx="412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1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671549" y="2702614"/>
            <a:ext cx="595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C000"/>
                </a:solidFill>
              </a:rPr>
              <a:t>e</a:t>
            </a:r>
            <a:r>
              <a:rPr lang="en-US" sz="2000" i="1" baseline="-25000" dirty="0" smtClean="0">
                <a:solidFill>
                  <a:srgbClr val="FFC000"/>
                </a:solidFill>
              </a:rPr>
              <a:t>2</a:t>
            </a:r>
            <a:endParaRPr lang="en-US" sz="2000" i="1" baseline="-25000" dirty="0">
              <a:solidFill>
                <a:srgbClr val="FFC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50913" y="2695016"/>
            <a:ext cx="595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C000"/>
                </a:solidFill>
              </a:rPr>
              <a:t>e</a:t>
            </a:r>
            <a:r>
              <a:rPr lang="en-US" sz="2000" i="1" baseline="-25000" dirty="0" smtClean="0">
                <a:solidFill>
                  <a:srgbClr val="FFC000"/>
                </a:solidFill>
              </a:rPr>
              <a:t>3</a:t>
            </a:r>
            <a:endParaRPr lang="en-US" sz="2000" i="1" baseline="-25000" dirty="0">
              <a:solidFill>
                <a:srgbClr val="FFC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1828800" y="2686050"/>
            <a:ext cx="2085975" cy="490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781175" y="1514475"/>
            <a:ext cx="2209800" cy="4906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800225" y="2009775"/>
            <a:ext cx="2085975" cy="428625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68645" y="3774987"/>
            <a:ext cx="81845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en-US" sz="2000" dirty="0" smtClean="0"/>
              <a:t>Rule 6) </a:t>
            </a:r>
            <a:r>
              <a:rPr lang="sv-SE" sz="2000" dirty="0" smtClean="0"/>
              <a:t>Irreducible reps are orthoganal </a:t>
            </a:r>
            <a:r>
              <a:rPr lang="sv-SE" sz="2000" dirty="0" smtClean="0">
                <a:latin typeface="Symbol" pitchFamily="18" charset="2"/>
              </a:rPr>
              <a:t>S</a:t>
            </a:r>
            <a:r>
              <a:rPr lang="sv-SE" sz="2000" dirty="0" smtClean="0"/>
              <a:t>(</a:t>
            </a:r>
            <a:r>
              <a:rPr lang="sv-SE" sz="2000" dirty="0" smtClean="0">
                <a:latin typeface="Symbol" pitchFamily="18" charset="2"/>
              </a:rPr>
              <a:t>G</a:t>
            </a:r>
            <a:r>
              <a:rPr lang="sv-SE" sz="2000" baseline="-25000" dirty="0" smtClean="0"/>
              <a:t>1</a:t>
            </a:r>
            <a:r>
              <a:rPr lang="sv-SE" sz="2000" dirty="0" smtClean="0"/>
              <a:t> x </a:t>
            </a:r>
            <a:r>
              <a:rPr lang="sv-SE" sz="2000" dirty="0" smtClean="0">
                <a:latin typeface="Symbol" pitchFamily="18" charset="2"/>
              </a:rPr>
              <a:t>G</a:t>
            </a:r>
            <a:r>
              <a:rPr lang="sv-SE" sz="2000" baseline="-25000" dirty="0" smtClean="0"/>
              <a:t>2</a:t>
            </a:r>
            <a:r>
              <a:rPr lang="sv-SE" sz="2000" dirty="0" smtClean="0"/>
              <a:t> x opperation) = 0.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027746" y="4166322"/>
            <a:ext cx="44588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1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8000"/>
                </a:solidFill>
              </a:rPr>
              <a:t>1</a:t>
            </a:r>
            <a:r>
              <a:rPr lang="en-US" sz="2000" dirty="0" smtClean="0"/>
              <a:t>)(</a:t>
            </a:r>
            <a:r>
              <a:rPr lang="en-US" sz="2000" i="1" dirty="0" smtClean="0">
                <a:solidFill>
                  <a:srgbClr val="FFC000"/>
                </a:solidFill>
              </a:rPr>
              <a:t>1</a:t>
            </a:r>
            <a:r>
              <a:rPr lang="en-US" sz="2000" dirty="0" smtClean="0"/>
              <a:t>) + </a:t>
            </a:r>
            <a:r>
              <a:rPr lang="en-US" sz="2000" dirty="0" smtClean="0">
                <a:solidFill>
                  <a:srgbClr val="7030A0"/>
                </a:solidFill>
              </a:rPr>
              <a:t>2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8000"/>
                </a:solidFill>
              </a:rPr>
              <a:t>1</a:t>
            </a:r>
            <a:r>
              <a:rPr lang="en-US" sz="2000" dirty="0" smtClean="0"/>
              <a:t>)(</a:t>
            </a:r>
            <a:r>
              <a:rPr lang="en-US" sz="2000" i="1" dirty="0" smtClean="0">
                <a:solidFill>
                  <a:srgbClr val="FFC000"/>
                </a:solidFill>
              </a:rPr>
              <a:t>e</a:t>
            </a:r>
            <a:r>
              <a:rPr lang="en-US" sz="2000" i="1" baseline="-25000" dirty="0" smtClean="0">
                <a:solidFill>
                  <a:srgbClr val="FFC000"/>
                </a:solidFill>
              </a:rPr>
              <a:t>2</a:t>
            </a:r>
            <a:r>
              <a:rPr lang="en-US" sz="2000" dirty="0" smtClean="0"/>
              <a:t>) + </a:t>
            </a:r>
            <a:r>
              <a:rPr lang="en-US" sz="2000" dirty="0" smtClean="0">
                <a:solidFill>
                  <a:srgbClr val="7030A0"/>
                </a:solidFill>
              </a:rPr>
              <a:t>3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8000"/>
                </a:solidFill>
              </a:rPr>
              <a:t>1</a:t>
            </a:r>
            <a:r>
              <a:rPr lang="en-US" sz="2000" dirty="0" smtClean="0"/>
              <a:t>)(</a:t>
            </a:r>
            <a:r>
              <a:rPr lang="en-US" sz="2000" i="1" dirty="0" smtClean="0">
                <a:solidFill>
                  <a:srgbClr val="FFC000"/>
                </a:solidFill>
              </a:rPr>
              <a:t>e</a:t>
            </a:r>
            <a:r>
              <a:rPr lang="en-US" sz="2000" i="1" baseline="-25000" dirty="0" smtClean="0">
                <a:solidFill>
                  <a:srgbClr val="FFC000"/>
                </a:solidFill>
              </a:rPr>
              <a:t>3</a:t>
            </a:r>
            <a:r>
              <a:rPr lang="en-US" sz="2000" dirty="0" smtClean="0"/>
              <a:t>) = 0</a:t>
            </a:r>
            <a:endParaRPr lang="en-US" sz="2000" dirty="0"/>
          </a:p>
        </p:txBody>
      </p:sp>
      <p:sp>
        <p:nvSpPr>
          <p:cNvPr id="28" name="Rectangle 27"/>
          <p:cNvSpPr/>
          <p:nvPr/>
        </p:nvSpPr>
        <p:spPr>
          <a:xfrm>
            <a:off x="2808289" y="4639333"/>
            <a:ext cx="19256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FFC000"/>
                </a:solidFill>
              </a:rPr>
              <a:t>1</a:t>
            </a:r>
            <a:r>
              <a:rPr lang="en-US" sz="2000" dirty="0" smtClean="0"/>
              <a:t> + 2</a:t>
            </a:r>
            <a:r>
              <a:rPr lang="en-US" sz="2000" i="1" dirty="0" smtClean="0">
                <a:solidFill>
                  <a:srgbClr val="FFC000"/>
                </a:solidFill>
              </a:rPr>
              <a:t>e</a:t>
            </a:r>
            <a:r>
              <a:rPr lang="en-US" sz="2000" i="1" baseline="-25000" dirty="0" smtClean="0">
                <a:solidFill>
                  <a:srgbClr val="FFC000"/>
                </a:solidFill>
              </a:rPr>
              <a:t>2</a:t>
            </a:r>
            <a:r>
              <a:rPr lang="en-US" sz="2000" dirty="0" smtClean="0"/>
              <a:t> + 3</a:t>
            </a:r>
            <a:r>
              <a:rPr lang="en-US" sz="2000" i="1" dirty="0" smtClean="0">
                <a:solidFill>
                  <a:srgbClr val="FFC000"/>
                </a:solidFill>
              </a:rPr>
              <a:t>e</a:t>
            </a:r>
            <a:r>
              <a:rPr lang="en-US" sz="2000" i="1" baseline="-25000" dirty="0" smtClean="0">
                <a:solidFill>
                  <a:srgbClr val="FFC000"/>
                </a:solidFill>
              </a:rPr>
              <a:t>3</a:t>
            </a:r>
            <a:r>
              <a:rPr lang="en-US" sz="2000" i="1" dirty="0" smtClean="0">
                <a:solidFill>
                  <a:srgbClr val="FFC000"/>
                </a:solidFill>
              </a:rPr>
              <a:t> </a:t>
            </a:r>
            <a:r>
              <a:rPr lang="en-US" sz="2000" dirty="0" smtClean="0"/>
              <a:t>= 0</a:t>
            </a:r>
            <a:endParaRPr lang="en-US" sz="2000" dirty="0"/>
          </a:p>
        </p:txBody>
      </p:sp>
      <p:sp>
        <p:nvSpPr>
          <p:cNvPr id="34" name="Rectangle 33"/>
          <p:cNvSpPr/>
          <p:nvPr/>
        </p:nvSpPr>
        <p:spPr>
          <a:xfrm>
            <a:off x="3015859" y="5083175"/>
            <a:ext cx="1606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>
                <a:solidFill>
                  <a:srgbClr val="FFC000"/>
                </a:solidFill>
              </a:rPr>
              <a:t>e</a:t>
            </a:r>
            <a:r>
              <a:rPr lang="en-US" sz="2000" i="1" baseline="-25000" dirty="0" smtClean="0">
                <a:solidFill>
                  <a:srgbClr val="FFC000"/>
                </a:solidFill>
              </a:rPr>
              <a:t>2</a:t>
            </a:r>
            <a:r>
              <a:rPr lang="en-US" sz="2000" dirty="0" smtClean="0"/>
              <a:t> = 1,  </a:t>
            </a:r>
            <a:r>
              <a:rPr lang="en-US" sz="2000" i="1" dirty="0" smtClean="0">
                <a:solidFill>
                  <a:srgbClr val="FFC000"/>
                </a:solidFill>
              </a:rPr>
              <a:t>e</a:t>
            </a:r>
            <a:r>
              <a:rPr lang="en-US" sz="2000" i="1" baseline="-25000" dirty="0" smtClean="0">
                <a:solidFill>
                  <a:srgbClr val="FFC000"/>
                </a:solidFill>
              </a:rPr>
              <a:t>3</a:t>
            </a:r>
            <a:r>
              <a:rPr lang="en-US" sz="2000" dirty="0" smtClean="0"/>
              <a:t> = -1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9" grpId="0" animBg="1"/>
      <p:bldP spid="23" grpId="0" animBg="1"/>
      <p:bldP spid="25" grpId="0"/>
      <p:bldP spid="27" grpId="0"/>
      <p:bldP spid="28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082" y="1018702"/>
            <a:ext cx="7929619" cy="551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-670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Mulliken Symbols 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912252"/>
            <a:ext cx="8229600" cy="12954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/>
              <a:t>9.	Complete the table</a:t>
            </a:r>
          </a:p>
          <a:p>
            <a:pPr marL="514350" indent="-514350">
              <a:buNone/>
            </a:pPr>
            <a:r>
              <a:rPr lang="en-US" dirty="0" smtClean="0"/>
              <a:t>	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 </a:t>
            </a:r>
            <a:r>
              <a:rPr lang="en-US" sz="4000" dirty="0" smtClean="0"/>
              <a:t>2: NH</a:t>
            </a:r>
            <a:r>
              <a:rPr lang="en-US" sz="4000" baseline="-25000" dirty="0" smtClean="0"/>
              <a:t>3</a:t>
            </a:r>
            <a:r>
              <a:rPr lang="en-US" sz="4000" dirty="0" smtClean="0"/>
              <a:t> (C</a:t>
            </a:r>
            <a:r>
              <a:rPr lang="en-US" sz="4000" baseline="-25000" dirty="0" smtClean="0"/>
              <a:t>3v</a:t>
            </a:r>
            <a:r>
              <a:rPr lang="en-US" sz="4000" dirty="0" smtClean="0"/>
              <a:t>)</a:t>
            </a:r>
            <a:endParaRPr lang="en-US" sz="4000" baseline="-25000" dirty="0"/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3784" y="1553199"/>
            <a:ext cx="66484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906073" y="2021981"/>
            <a:ext cx="412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650902" y="2032713"/>
            <a:ext cx="412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434366" y="2030566"/>
            <a:ext cx="412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259982" y="2014633"/>
            <a:ext cx="594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Symbol" pitchFamily="18" charset="2"/>
              </a:rPr>
              <a:t>G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1903925" y="2367566"/>
            <a:ext cx="412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2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648754" y="2378298"/>
            <a:ext cx="412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-1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432218" y="2376151"/>
            <a:ext cx="412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0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257834" y="2360218"/>
            <a:ext cx="594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Symbol" pitchFamily="18" charset="2"/>
              </a:rPr>
              <a:t>G</a:t>
            </a:r>
            <a:r>
              <a:rPr lang="en-US" sz="2000" baseline="-25000" dirty="0" smtClean="0"/>
              <a:t>2</a:t>
            </a:r>
            <a:endParaRPr lang="en-US" sz="2000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1255686" y="2731561"/>
            <a:ext cx="594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US" sz="2000" baseline="-25000" dirty="0" smtClean="0">
                <a:solidFill>
                  <a:srgbClr val="FF0000"/>
                </a:solidFill>
              </a:rPr>
              <a:t>3</a:t>
            </a:r>
            <a:endParaRPr lang="en-US" sz="2000" baseline="-25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1777" y="2726030"/>
            <a:ext cx="412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1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671549" y="2702614"/>
            <a:ext cx="595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C000"/>
                </a:solidFill>
              </a:rPr>
              <a:t>e</a:t>
            </a:r>
            <a:r>
              <a:rPr lang="en-US" sz="2000" i="1" baseline="-25000" dirty="0" smtClean="0">
                <a:solidFill>
                  <a:srgbClr val="FFC000"/>
                </a:solidFill>
              </a:rPr>
              <a:t>2</a:t>
            </a:r>
            <a:endParaRPr lang="en-US" sz="2000" i="1" baseline="-25000" dirty="0">
              <a:solidFill>
                <a:srgbClr val="FFC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50913" y="2695016"/>
            <a:ext cx="595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C000"/>
                </a:solidFill>
              </a:rPr>
              <a:t>e</a:t>
            </a:r>
            <a:r>
              <a:rPr lang="en-US" sz="2000" i="1" baseline="-25000" dirty="0" smtClean="0">
                <a:solidFill>
                  <a:srgbClr val="FFC000"/>
                </a:solidFill>
              </a:rPr>
              <a:t>3</a:t>
            </a:r>
            <a:endParaRPr lang="en-US" sz="2000" i="1" baseline="-25000" dirty="0">
              <a:solidFill>
                <a:srgbClr val="FFC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1828800" y="2686050"/>
            <a:ext cx="2085975" cy="490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781175" y="1514475"/>
            <a:ext cx="2209800" cy="4906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800225" y="2009775"/>
            <a:ext cx="2085975" cy="428625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68645" y="3774987"/>
            <a:ext cx="81845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en-US" sz="2000" dirty="0" smtClean="0"/>
              <a:t>Rule 6) </a:t>
            </a:r>
            <a:r>
              <a:rPr lang="sv-SE" sz="2000" dirty="0" smtClean="0"/>
              <a:t>Irreducible reps are orthoganal </a:t>
            </a:r>
            <a:r>
              <a:rPr lang="sv-SE" sz="2000" dirty="0" smtClean="0">
                <a:latin typeface="Symbol" pitchFamily="18" charset="2"/>
              </a:rPr>
              <a:t>S</a:t>
            </a:r>
            <a:r>
              <a:rPr lang="sv-SE" sz="2000" dirty="0" smtClean="0"/>
              <a:t>(</a:t>
            </a:r>
            <a:r>
              <a:rPr lang="sv-SE" sz="2000" dirty="0" smtClean="0">
                <a:latin typeface="Symbol" pitchFamily="18" charset="2"/>
              </a:rPr>
              <a:t>G</a:t>
            </a:r>
            <a:r>
              <a:rPr lang="sv-SE" sz="2000" baseline="-25000" dirty="0" smtClean="0"/>
              <a:t>1</a:t>
            </a:r>
            <a:r>
              <a:rPr lang="sv-SE" sz="2000" dirty="0" smtClean="0"/>
              <a:t> x </a:t>
            </a:r>
            <a:r>
              <a:rPr lang="sv-SE" sz="2000" dirty="0" smtClean="0">
                <a:latin typeface="Symbol" pitchFamily="18" charset="2"/>
              </a:rPr>
              <a:t>G</a:t>
            </a:r>
            <a:r>
              <a:rPr lang="sv-SE" sz="2000" baseline="-25000" dirty="0" smtClean="0"/>
              <a:t>2</a:t>
            </a:r>
            <a:r>
              <a:rPr lang="sv-SE" sz="2000" dirty="0" smtClean="0"/>
              <a:t> x opperation) = 0.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027746" y="4166322"/>
            <a:ext cx="44588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1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8000"/>
                </a:solidFill>
              </a:rPr>
              <a:t>1</a:t>
            </a:r>
            <a:r>
              <a:rPr lang="en-US" sz="2000" dirty="0" smtClean="0"/>
              <a:t>)(</a:t>
            </a:r>
            <a:r>
              <a:rPr lang="en-US" sz="2000" i="1" dirty="0" smtClean="0">
                <a:solidFill>
                  <a:srgbClr val="FFC000"/>
                </a:solidFill>
              </a:rPr>
              <a:t>1</a:t>
            </a:r>
            <a:r>
              <a:rPr lang="en-US" sz="2000" dirty="0" smtClean="0"/>
              <a:t>) + </a:t>
            </a:r>
            <a:r>
              <a:rPr lang="en-US" sz="2000" dirty="0" smtClean="0">
                <a:solidFill>
                  <a:srgbClr val="7030A0"/>
                </a:solidFill>
              </a:rPr>
              <a:t>2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8000"/>
                </a:solidFill>
              </a:rPr>
              <a:t>1</a:t>
            </a:r>
            <a:r>
              <a:rPr lang="en-US" sz="2000" dirty="0" smtClean="0"/>
              <a:t>)(</a:t>
            </a:r>
            <a:r>
              <a:rPr lang="en-US" sz="2000" i="1" dirty="0" smtClean="0">
                <a:solidFill>
                  <a:srgbClr val="FFC000"/>
                </a:solidFill>
              </a:rPr>
              <a:t>e</a:t>
            </a:r>
            <a:r>
              <a:rPr lang="en-US" sz="2000" i="1" baseline="-25000" dirty="0" smtClean="0">
                <a:solidFill>
                  <a:srgbClr val="FFC000"/>
                </a:solidFill>
              </a:rPr>
              <a:t>2</a:t>
            </a:r>
            <a:r>
              <a:rPr lang="en-US" sz="2000" dirty="0" smtClean="0"/>
              <a:t>) + </a:t>
            </a:r>
            <a:r>
              <a:rPr lang="en-US" sz="2000" dirty="0" smtClean="0">
                <a:solidFill>
                  <a:srgbClr val="7030A0"/>
                </a:solidFill>
              </a:rPr>
              <a:t>3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8000"/>
                </a:solidFill>
              </a:rPr>
              <a:t>1</a:t>
            </a:r>
            <a:r>
              <a:rPr lang="en-US" sz="2000" dirty="0" smtClean="0"/>
              <a:t>)(</a:t>
            </a:r>
            <a:r>
              <a:rPr lang="en-US" sz="2000" i="1" dirty="0" smtClean="0">
                <a:solidFill>
                  <a:srgbClr val="FFC000"/>
                </a:solidFill>
              </a:rPr>
              <a:t>e</a:t>
            </a:r>
            <a:r>
              <a:rPr lang="en-US" sz="2000" i="1" baseline="-25000" dirty="0" smtClean="0">
                <a:solidFill>
                  <a:srgbClr val="FFC000"/>
                </a:solidFill>
              </a:rPr>
              <a:t>3</a:t>
            </a:r>
            <a:r>
              <a:rPr lang="en-US" sz="2000" dirty="0" smtClean="0"/>
              <a:t>) = 0</a:t>
            </a:r>
            <a:endParaRPr lang="en-US" sz="2000" dirty="0"/>
          </a:p>
        </p:txBody>
      </p:sp>
      <p:sp>
        <p:nvSpPr>
          <p:cNvPr id="28" name="Rectangle 27"/>
          <p:cNvSpPr/>
          <p:nvPr/>
        </p:nvSpPr>
        <p:spPr>
          <a:xfrm>
            <a:off x="2808289" y="4639333"/>
            <a:ext cx="19256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FFC000"/>
                </a:solidFill>
              </a:rPr>
              <a:t>1</a:t>
            </a:r>
            <a:r>
              <a:rPr lang="en-US" sz="2000" dirty="0" smtClean="0"/>
              <a:t> + 2</a:t>
            </a:r>
            <a:r>
              <a:rPr lang="en-US" sz="2000" i="1" dirty="0" smtClean="0">
                <a:solidFill>
                  <a:srgbClr val="FFC000"/>
                </a:solidFill>
              </a:rPr>
              <a:t>e</a:t>
            </a:r>
            <a:r>
              <a:rPr lang="en-US" sz="2000" i="1" baseline="-25000" dirty="0" smtClean="0">
                <a:solidFill>
                  <a:srgbClr val="FFC000"/>
                </a:solidFill>
              </a:rPr>
              <a:t>2</a:t>
            </a:r>
            <a:r>
              <a:rPr lang="en-US" sz="2000" dirty="0" smtClean="0"/>
              <a:t> + 3</a:t>
            </a:r>
            <a:r>
              <a:rPr lang="en-US" sz="2000" i="1" dirty="0" smtClean="0">
                <a:solidFill>
                  <a:srgbClr val="FFC000"/>
                </a:solidFill>
              </a:rPr>
              <a:t>e</a:t>
            </a:r>
            <a:r>
              <a:rPr lang="en-US" sz="2000" i="1" baseline="-25000" dirty="0" smtClean="0">
                <a:solidFill>
                  <a:srgbClr val="FFC000"/>
                </a:solidFill>
              </a:rPr>
              <a:t>3</a:t>
            </a:r>
            <a:r>
              <a:rPr lang="en-US" sz="2000" i="1" dirty="0" smtClean="0">
                <a:solidFill>
                  <a:srgbClr val="FFC000"/>
                </a:solidFill>
              </a:rPr>
              <a:t> </a:t>
            </a:r>
            <a:r>
              <a:rPr lang="en-US" sz="2000" dirty="0" smtClean="0"/>
              <a:t>= 0</a:t>
            </a:r>
            <a:endParaRPr lang="en-US" sz="2000" dirty="0"/>
          </a:p>
        </p:txBody>
      </p:sp>
      <p:sp>
        <p:nvSpPr>
          <p:cNvPr id="34" name="Rectangle 33"/>
          <p:cNvSpPr/>
          <p:nvPr/>
        </p:nvSpPr>
        <p:spPr>
          <a:xfrm>
            <a:off x="3015859" y="5083175"/>
            <a:ext cx="1606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>
                <a:solidFill>
                  <a:srgbClr val="FFC000"/>
                </a:solidFill>
              </a:rPr>
              <a:t>e</a:t>
            </a:r>
            <a:r>
              <a:rPr lang="en-US" sz="2000" i="1" baseline="-25000" dirty="0" smtClean="0">
                <a:solidFill>
                  <a:srgbClr val="FFC000"/>
                </a:solidFill>
              </a:rPr>
              <a:t>2</a:t>
            </a:r>
            <a:r>
              <a:rPr lang="en-US" sz="2000" dirty="0" smtClean="0"/>
              <a:t> = 1,  </a:t>
            </a:r>
            <a:r>
              <a:rPr lang="en-US" sz="2000" i="1" dirty="0" smtClean="0">
                <a:solidFill>
                  <a:srgbClr val="FFC000"/>
                </a:solidFill>
              </a:rPr>
              <a:t>e</a:t>
            </a:r>
            <a:r>
              <a:rPr lang="en-US" sz="2000" i="1" baseline="-25000" dirty="0" smtClean="0">
                <a:solidFill>
                  <a:srgbClr val="FFC000"/>
                </a:solidFill>
              </a:rPr>
              <a:t>3</a:t>
            </a:r>
            <a:r>
              <a:rPr lang="en-US" sz="2000" dirty="0" smtClean="0"/>
              <a:t> = -1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912252"/>
            <a:ext cx="8229600" cy="64032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/>
              <a:t>10.	Assign symmetry labels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 </a:t>
            </a:r>
            <a:r>
              <a:rPr lang="en-US" sz="4000" dirty="0" smtClean="0"/>
              <a:t>2: NH</a:t>
            </a:r>
            <a:r>
              <a:rPr lang="en-US" sz="4000" baseline="-25000" dirty="0" smtClean="0"/>
              <a:t>3</a:t>
            </a:r>
            <a:r>
              <a:rPr lang="en-US" sz="4000" dirty="0" smtClean="0"/>
              <a:t> (C</a:t>
            </a:r>
            <a:r>
              <a:rPr lang="en-US" sz="4000" baseline="-25000" dirty="0" smtClean="0"/>
              <a:t>3v</a:t>
            </a:r>
            <a:r>
              <a:rPr lang="en-US" sz="4000" dirty="0" smtClean="0"/>
              <a:t>)</a:t>
            </a:r>
            <a:endParaRPr lang="en-US" sz="4000" baseline="-25000" dirty="0"/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3784" y="1553199"/>
            <a:ext cx="66484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906073" y="2021981"/>
            <a:ext cx="412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650902" y="2032713"/>
            <a:ext cx="412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434366" y="2030566"/>
            <a:ext cx="412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259982" y="2014633"/>
            <a:ext cx="594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Symbol" pitchFamily="18" charset="2"/>
              </a:rPr>
              <a:t>G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1903925" y="2367566"/>
            <a:ext cx="412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2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648754" y="2378298"/>
            <a:ext cx="412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-1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432218" y="2376151"/>
            <a:ext cx="412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0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257834" y="2360218"/>
            <a:ext cx="594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Symbol" pitchFamily="18" charset="2"/>
              </a:rPr>
              <a:t>G</a:t>
            </a:r>
            <a:r>
              <a:rPr lang="en-US" sz="2000" baseline="-25000" dirty="0" smtClean="0"/>
              <a:t>2</a:t>
            </a:r>
            <a:endParaRPr lang="en-US" sz="2000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1255686" y="2731561"/>
            <a:ext cx="594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Symbol" pitchFamily="18" charset="2"/>
              </a:rPr>
              <a:t>G</a:t>
            </a:r>
            <a:r>
              <a:rPr lang="en-US" sz="2000" baseline="-25000" dirty="0" smtClean="0"/>
              <a:t>3</a:t>
            </a:r>
            <a:endParaRPr lang="en-US" sz="2000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1901777" y="2726030"/>
            <a:ext cx="412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728699" y="2702614"/>
            <a:ext cx="595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</a:t>
            </a:r>
            <a:endParaRPr lang="en-US" sz="20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3412813" y="2695016"/>
            <a:ext cx="595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-1</a:t>
            </a:r>
            <a:endParaRPr lang="en-US" sz="2000" baseline="-25000" dirty="0"/>
          </a:p>
        </p:txBody>
      </p:sp>
      <p:pic>
        <p:nvPicPr>
          <p:cNvPr id="30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27687" y="3591232"/>
            <a:ext cx="4961911" cy="268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Straight Arrow Connector 30"/>
          <p:cNvCxnSpPr>
            <a:stCxn id="32" idx="0"/>
          </p:cNvCxnSpPr>
          <p:nvPr/>
        </p:nvCxnSpPr>
        <p:spPr>
          <a:xfrm flipV="1">
            <a:off x="921630" y="3105150"/>
            <a:ext cx="421396" cy="45593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2444" y="3561083"/>
            <a:ext cx="1778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Symmetry Labels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1258888" y="2000250"/>
            <a:ext cx="571500" cy="12287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912252"/>
            <a:ext cx="8229600" cy="64032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/>
              <a:t>10.	Assign symmetry labels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 </a:t>
            </a:r>
            <a:r>
              <a:rPr lang="en-US" sz="4000" dirty="0" smtClean="0"/>
              <a:t>2: NH</a:t>
            </a:r>
            <a:r>
              <a:rPr lang="en-US" sz="4000" baseline="-25000" dirty="0" smtClean="0"/>
              <a:t>3</a:t>
            </a:r>
            <a:r>
              <a:rPr lang="en-US" sz="4000" dirty="0" smtClean="0"/>
              <a:t> (C</a:t>
            </a:r>
            <a:r>
              <a:rPr lang="en-US" sz="4000" baseline="-25000" dirty="0" smtClean="0"/>
              <a:t>3v</a:t>
            </a:r>
            <a:r>
              <a:rPr lang="en-US" sz="4000" dirty="0" smtClean="0"/>
              <a:t>)</a:t>
            </a:r>
            <a:endParaRPr lang="en-US" sz="4000" baseline="-25000" dirty="0"/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3784" y="1553199"/>
            <a:ext cx="66484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906073" y="2021981"/>
            <a:ext cx="412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650902" y="2032713"/>
            <a:ext cx="412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434366" y="2030566"/>
            <a:ext cx="412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259982" y="2014633"/>
            <a:ext cx="594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1903925" y="2367566"/>
            <a:ext cx="412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2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648754" y="2378298"/>
            <a:ext cx="412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-1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432218" y="2376151"/>
            <a:ext cx="412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0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257834" y="2360218"/>
            <a:ext cx="594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</a:t>
            </a:r>
            <a:endParaRPr lang="en-US" sz="2000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1255686" y="2731561"/>
            <a:ext cx="594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</a:t>
            </a:r>
            <a:r>
              <a:rPr lang="en-US" sz="2000" baseline="-25000" dirty="0" smtClean="0"/>
              <a:t>2</a:t>
            </a:r>
            <a:endParaRPr lang="en-US" sz="2000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1901777" y="2726030"/>
            <a:ext cx="412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728699" y="2702614"/>
            <a:ext cx="595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</a:t>
            </a:r>
            <a:endParaRPr lang="en-US" sz="20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3412813" y="2695016"/>
            <a:ext cx="595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-1</a:t>
            </a:r>
            <a:endParaRPr lang="en-US" sz="2000" baseline="-250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943225" y="3248025"/>
            <a:ext cx="0" cy="8763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914650" y="3438525"/>
            <a:ext cx="12500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Rearrange</a:t>
            </a:r>
            <a:endParaRPr lang="en-US" sz="2000" dirty="0"/>
          </a:p>
        </p:txBody>
      </p:sp>
      <p:pic>
        <p:nvPicPr>
          <p:cNvPr id="257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6719" y="4295270"/>
            <a:ext cx="6427966" cy="151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7620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/>
              <a:t>11.	Assign Basis Function</a:t>
            </a:r>
          </a:p>
          <a:p>
            <a:pPr marL="514350" indent="-514350">
              <a:buNone/>
            </a:pPr>
            <a:endParaRPr lang="en-US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 </a:t>
            </a:r>
            <a:r>
              <a:rPr lang="en-US" sz="4000" dirty="0" smtClean="0"/>
              <a:t>2: NH</a:t>
            </a:r>
            <a:r>
              <a:rPr lang="en-US" sz="4000" baseline="-25000" dirty="0" smtClean="0"/>
              <a:t>3</a:t>
            </a:r>
            <a:r>
              <a:rPr lang="en-US" sz="4000" dirty="0" smtClean="0"/>
              <a:t> (C</a:t>
            </a:r>
            <a:r>
              <a:rPr lang="en-US" sz="4000" baseline="-25000" dirty="0" smtClean="0"/>
              <a:t>3v</a:t>
            </a:r>
            <a:r>
              <a:rPr lang="en-US" sz="4000" dirty="0" smtClean="0"/>
              <a:t>)</a:t>
            </a:r>
            <a:endParaRPr lang="en-US" sz="4000" baseline="-25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83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119" y="1780670"/>
            <a:ext cx="6427966" cy="151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flipV="1">
            <a:off x="3581400" y="3295650"/>
            <a:ext cx="704850" cy="3714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365872" y="3545208"/>
            <a:ext cx="23467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x, y, z, R</a:t>
            </a:r>
            <a:r>
              <a:rPr lang="en-US" sz="2800" baseline="-25000" dirty="0" smtClean="0">
                <a:solidFill>
                  <a:srgbClr val="FF0000"/>
                </a:solidFill>
              </a:rPr>
              <a:t>x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R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y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R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z</a:t>
            </a:r>
            <a:endParaRPr lang="en-US" sz="2800" baseline="-25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4054" y="3151664"/>
            <a:ext cx="15876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</a:rPr>
              <a:t>xy</a:t>
            </a:r>
            <a:r>
              <a:rPr lang="en-US" sz="2800" dirty="0" smtClean="0">
                <a:solidFill>
                  <a:srgbClr val="0000FF"/>
                </a:solidFill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</a:rPr>
              <a:t>xz</a:t>
            </a:r>
            <a:r>
              <a:rPr lang="en-US" sz="2800" dirty="0" smtClean="0">
                <a:solidFill>
                  <a:srgbClr val="0000FF"/>
                </a:solidFill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</a:rPr>
              <a:t>yz</a:t>
            </a:r>
            <a:r>
              <a:rPr lang="en-US" sz="2800" dirty="0" smtClean="0">
                <a:solidFill>
                  <a:srgbClr val="0000FF"/>
                </a:solidFill>
              </a:rPr>
              <a:t>, </a:t>
            </a:r>
          </a:p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z</a:t>
            </a:r>
            <a:r>
              <a:rPr lang="en-US" sz="2800" baseline="30000" dirty="0" smtClean="0">
                <a:solidFill>
                  <a:srgbClr val="0000FF"/>
                </a:solidFill>
              </a:rPr>
              <a:t>2</a:t>
            </a:r>
            <a:r>
              <a:rPr lang="en-US" sz="2800" dirty="0" smtClean="0">
                <a:solidFill>
                  <a:srgbClr val="0000FF"/>
                </a:solidFill>
              </a:rPr>
              <a:t>, x</a:t>
            </a:r>
            <a:r>
              <a:rPr lang="en-US" sz="2800" baseline="30000" dirty="0" smtClean="0">
                <a:solidFill>
                  <a:srgbClr val="0000FF"/>
                </a:solidFill>
              </a:rPr>
              <a:t>2</a:t>
            </a:r>
            <a:r>
              <a:rPr lang="en-US" sz="2800" dirty="0" smtClean="0">
                <a:solidFill>
                  <a:srgbClr val="0000FF"/>
                </a:solidFill>
              </a:rPr>
              <a:t>-y</a:t>
            </a:r>
            <a:r>
              <a:rPr lang="en-US" sz="2800" baseline="30000" dirty="0" smtClean="0">
                <a:solidFill>
                  <a:srgbClr val="0000FF"/>
                </a:solidFill>
              </a:rPr>
              <a:t>2</a:t>
            </a:r>
            <a:endParaRPr lang="en-US" sz="2800" baseline="30000" dirty="0">
              <a:solidFill>
                <a:srgbClr val="0000FF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6464815" y="2681483"/>
            <a:ext cx="717035" cy="68084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7" name="Picture 7" descr="http://pad1.whstatic.com/images/thumb/e/e8/3d_axes_280.jpg/550px-3d_axes_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" y="4175698"/>
            <a:ext cx="3713654" cy="2052638"/>
          </a:xfrm>
          <a:prstGeom prst="rect">
            <a:avLst/>
          </a:prstGeom>
          <a:noFill/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7620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/>
              <a:t>11.	Assign Basis Function</a:t>
            </a:r>
          </a:p>
          <a:p>
            <a:pPr marL="514350" indent="-514350">
              <a:buNone/>
            </a:pPr>
            <a:endParaRPr lang="en-US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 </a:t>
            </a:r>
            <a:r>
              <a:rPr lang="en-US" sz="4000" dirty="0" smtClean="0"/>
              <a:t>2: NH</a:t>
            </a:r>
            <a:r>
              <a:rPr lang="en-US" sz="4000" baseline="-25000" dirty="0" smtClean="0"/>
              <a:t>3</a:t>
            </a:r>
            <a:r>
              <a:rPr lang="en-US" sz="4000" dirty="0" smtClean="0"/>
              <a:t> (C</a:t>
            </a:r>
            <a:r>
              <a:rPr lang="en-US" sz="4000" baseline="-25000" dirty="0" smtClean="0"/>
              <a:t>3v</a:t>
            </a:r>
            <a:r>
              <a:rPr lang="en-US" sz="4000" dirty="0" smtClean="0"/>
              <a:t>)</a:t>
            </a:r>
            <a:endParaRPr lang="en-US" sz="4000" baseline="-25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84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9119" y="1780670"/>
            <a:ext cx="6427966" cy="151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927847" y="3545208"/>
            <a:ext cx="787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z, </a:t>
            </a:r>
            <a:r>
              <a:rPr lang="en-US" sz="2800" dirty="0" err="1" smtClean="0">
                <a:solidFill>
                  <a:srgbClr val="FF0000"/>
                </a:solidFill>
              </a:rPr>
              <a:t>R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z</a:t>
            </a:r>
            <a:endParaRPr lang="en-US" sz="2800" baseline="-25000" dirty="0">
              <a:solidFill>
                <a:srgbClr val="FF0000"/>
              </a:solidFill>
            </a:endParaRPr>
          </a:p>
        </p:txBody>
      </p:sp>
      <p:graphicFrame>
        <p:nvGraphicFramePr>
          <p:cNvPr id="235522" name="Object 2"/>
          <p:cNvGraphicFramePr>
            <a:graphicFrameLocks noChangeAspect="1"/>
          </p:cNvGraphicFramePr>
          <p:nvPr/>
        </p:nvGraphicFramePr>
        <p:xfrm>
          <a:off x="3392488" y="4384675"/>
          <a:ext cx="432547" cy="1188503"/>
        </p:xfrm>
        <a:graphic>
          <a:graphicData uri="http://schemas.openxmlformats.org/presentationml/2006/ole">
            <p:oleObj spid="_x0000_s276482" name="CS ChemDraw Drawing" r:id="rId5" imgW="440047" imgH="1211220" progId="ChemDraw.Document.6.0">
              <p:embed/>
            </p:oleObj>
          </a:graphicData>
        </a:graphic>
      </p:graphicFrame>
      <p:cxnSp>
        <p:nvCxnSpPr>
          <p:cNvPr id="24" name="Straight Arrow Connector 23"/>
          <p:cNvCxnSpPr/>
          <p:nvPr/>
        </p:nvCxnSpPr>
        <p:spPr>
          <a:xfrm flipV="1">
            <a:off x="3581400" y="3295650"/>
            <a:ext cx="704850" cy="3714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67188" y="2324100"/>
            <a:ext cx="3714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2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19563" y="2700338"/>
            <a:ext cx="3905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48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95838" y="4519613"/>
            <a:ext cx="12096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7620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/>
              <a:t>11.	Assign Basis Function</a:t>
            </a:r>
          </a:p>
          <a:p>
            <a:pPr marL="514350" indent="-514350">
              <a:buNone/>
            </a:pPr>
            <a:endParaRPr lang="en-US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 </a:t>
            </a:r>
            <a:r>
              <a:rPr lang="en-US" sz="4000" dirty="0" smtClean="0"/>
              <a:t>2: NH</a:t>
            </a:r>
            <a:r>
              <a:rPr lang="en-US" sz="4000" baseline="-25000" dirty="0" smtClean="0"/>
              <a:t>3</a:t>
            </a:r>
            <a:r>
              <a:rPr lang="en-US" sz="4000" dirty="0" smtClean="0"/>
              <a:t> (C</a:t>
            </a:r>
            <a:r>
              <a:rPr lang="en-US" sz="4000" baseline="-25000" dirty="0" smtClean="0"/>
              <a:t>3v</a:t>
            </a:r>
            <a:r>
              <a:rPr lang="en-US" sz="4000" dirty="0" smtClean="0"/>
              <a:t>)</a:t>
            </a:r>
            <a:endParaRPr lang="en-US" sz="4000" baseline="-25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85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119" y="1780670"/>
            <a:ext cx="6427966" cy="151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flipV="1">
            <a:off x="3581400" y="3295650"/>
            <a:ext cx="704850" cy="3714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32572" y="3573783"/>
            <a:ext cx="15896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x, y, R</a:t>
            </a:r>
            <a:r>
              <a:rPr lang="en-US" sz="2800" baseline="-25000" dirty="0" smtClean="0">
                <a:solidFill>
                  <a:srgbClr val="FF0000"/>
                </a:solidFill>
              </a:rPr>
              <a:t>x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R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y</a:t>
            </a:r>
            <a:endParaRPr lang="en-US" sz="2800" baseline="-25000" dirty="0">
              <a:solidFill>
                <a:srgbClr val="FF0000"/>
              </a:solidFill>
            </a:endParaRPr>
          </a:p>
        </p:txBody>
      </p:sp>
      <p:pic>
        <p:nvPicPr>
          <p:cNvPr id="20" name="Picture 7" descr="http://pad1.whstatic.com/images/thumb/e/e8/3d_axes_280.jpg/550px-3d_axes_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5514" y="4273178"/>
            <a:ext cx="3713654" cy="2052638"/>
          </a:xfrm>
          <a:prstGeom prst="rect">
            <a:avLst/>
          </a:prstGeom>
          <a:noFill/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9761" y="4166473"/>
            <a:ext cx="1195497" cy="745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136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1017" y="4171437"/>
            <a:ext cx="11144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3950914" y="4849384"/>
            <a:ext cx="4380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p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y</a:t>
            </a:r>
            <a:endParaRPr lang="en-US" sz="2400" baseline="-25000" dirty="0"/>
          </a:p>
        </p:txBody>
      </p:sp>
      <p:sp>
        <p:nvSpPr>
          <p:cNvPr id="25" name="Rectangle 24"/>
          <p:cNvSpPr/>
          <p:nvPr/>
        </p:nvSpPr>
        <p:spPr>
          <a:xfrm>
            <a:off x="5581918" y="4855867"/>
            <a:ext cx="4380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p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x</a:t>
            </a:r>
            <a:endParaRPr lang="en-US" sz="2400" baseline="-25000" dirty="0"/>
          </a:p>
        </p:txBody>
      </p:sp>
      <p:sp>
        <p:nvSpPr>
          <p:cNvPr id="26" name="Rectangle 25"/>
          <p:cNvSpPr/>
          <p:nvPr/>
        </p:nvSpPr>
        <p:spPr>
          <a:xfrm>
            <a:off x="2704280" y="5356199"/>
            <a:ext cx="57295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p</a:t>
            </a:r>
            <a:r>
              <a:rPr lang="en-US" b="1" baseline="-25000" dirty="0" err="1" smtClean="0"/>
              <a:t>x</a:t>
            </a:r>
            <a:r>
              <a:rPr lang="en-US" b="1" dirty="0" smtClean="0"/>
              <a:t> and </a:t>
            </a:r>
            <a:r>
              <a:rPr lang="en-US" b="1" dirty="0" err="1" smtClean="0"/>
              <a:t>p</a:t>
            </a:r>
            <a:r>
              <a:rPr lang="en-US" b="1" baseline="-25000" dirty="0" err="1" smtClean="0"/>
              <a:t>y</a:t>
            </a:r>
            <a:r>
              <a:rPr lang="en-US" b="1" dirty="0" smtClean="0"/>
              <a:t> are neither symmetric nor </a:t>
            </a:r>
            <a:r>
              <a:rPr lang="en-US" b="1" dirty="0" err="1" smtClean="0"/>
              <a:t>antisymmetric</a:t>
            </a:r>
            <a:r>
              <a:rPr lang="en-US" b="1" dirty="0" smtClean="0"/>
              <a:t> </a:t>
            </a:r>
            <a:r>
              <a:rPr lang="en-US" dirty="0" smtClean="0"/>
              <a:t>with respect to the C</a:t>
            </a:r>
            <a:r>
              <a:rPr lang="en-US" baseline="-25000" dirty="0" smtClean="0"/>
              <a:t>3</a:t>
            </a:r>
            <a:r>
              <a:rPr lang="en-US" dirty="0" smtClean="0"/>
              <a:t> operations, but rather go into linear combinations of one another and must therefore be considered together as components of a 2 dimensional representation.</a:t>
            </a:r>
            <a:endParaRPr lang="en-US" dirty="0"/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67188" y="2324100"/>
            <a:ext cx="3714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19563" y="2700338"/>
            <a:ext cx="3905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136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54016" y="2965112"/>
            <a:ext cx="14001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7620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/>
              <a:t>11.	Assign Basis Function</a:t>
            </a:r>
          </a:p>
          <a:p>
            <a:pPr marL="514350" indent="-514350">
              <a:buNone/>
            </a:pPr>
            <a:endParaRPr lang="en-US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 </a:t>
            </a:r>
            <a:r>
              <a:rPr lang="en-US" sz="4000" dirty="0" smtClean="0"/>
              <a:t>2: NH</a:t>
            </a:r>
            <a:r>
              <a:rPr lang="en-US" sz="4000" baseline="-25000" dirty="0" smtClean="0"/>
              <a:t>3</a:t>
            </a:r>
            <a:r>
              <a:rPr lang="en-US" sz="4000" dirty="0" smtClean="0"/>
              <a:t> (C</a:t>
            </a:r>
            <a:r>
              <a:rPr lang="en-US" sz="4000" baseline="-25000" dirty="0" smtClean="0"/>
              <a:t>3v</a:t>
            </a:r>
            <a:r>
              <a:rPr lang="en-US" sz="4000" dirty="0" smtClean="0"/>
              <a:t>)</a:t>
            </a:r>
            <a:endParaRPr lang="en-US" sz="4000" baseline="-25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86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119" y="1780670"/>
            <a:ext cx="6427966" cy="151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448729" y="3704114"/>
            <a:ext cx="15876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</a:rPr>
              <a:t>xy</a:t>
            </a:r>
            <a:r>
              <a:rPr lang="en-US" sz="2800" dirty="0" smtClean="0">
                <a:solidFill>
                  <a:srgbClr val="0000FF"/>
                </a:solidFill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</a:rPr>
              <a:t>xz</a:t>
            </a:r>
            <a:r>
              <a:rPr lang="en-US" sz="2800" dirty="0" smtClean="0">
                <a:solidFill>
                  <a:srgbClr val="0000FF"/>
                </a:solidFill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</a:rPr>
              <a:t>yz</a:t>
            </a:r>
            <a:r>
              <a:rPr lang="en-US" sz="2800" dirty="0" smtClean="0">
                <a:solidFill>
                  <a:srgbClr val="0000FF"/>
                </a:solidFill>
              </a:rPr>
              <a:t>, </a:t>
            </a:r>
          </a:p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z</a:t>
            </a:r>
            <a:r>
              <a:rPr lang="en-US" sz="2800" baseline="30000" dirty="0" smtClean="0">
                <a:solidFill>
                  <a:srgbClr val="0000FF"/>
                </a:solidFill>
              </a:rPr>
              <a:t>2</a:t>
            </a:r>
            <a:r>
              <a:rPr lang="en-US" sz="2800" dirty="0" smtClean="0">
                <a:solidFill>
                  <a:srgbClr val="0000FF"/>
                </a:solidFill>
              </a:rPr>
              <a:t>, x</a:t>
            </a:r>
            <a:r>
              <a:rPr lang="en-US" sz="2800" baseline="30000" dirty="0" smtClean="0">
                <a:solidFill>
                  <a:srgbClr val="0000FF"/>
                </a:solidFill>
              </a:rPr>
              <a:t>2</a:t>
            </a:r>
            <a:r>
              <a:rPr lang="en-US" sz="2800" dirty="0" smtClean="0">
                <a:solidFill>
                  <a:srgbClr val="0000FF"/>
                </a:solidFill>
              </a:rPr>
              <a:t>-y</a:t>
            </a:r>
            <a:r>
              <a:rPr lang="en-US" sz="2800" baseline="30000" dirty="0" smtClean="0">
                <a:solidFill>
                  <a:srgbClr val="0000FF"/>
                </a:solidFill>
              </a:rPr>
              <a:t>2</a:t>
            </a:r>
            <a:endParaRPr lang="en-US" sz="2800" baseline="30000" dirty="0">
              <a:solidFill>
                <a:srgbClr val="0000FF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6493391" y="3252983"/>
            <a:ext cx="212209" cy="49034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34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2138" y="2424114"/>
            <a:ext cx="1966911" cy="80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9300" y="3808057"/>
            <a:ext cx="4437382" cy="27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67188" y="2324100"/>
            <a:ext cx="3714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9563" y="2700338"/>
            <a:ext cx="3905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54016" y="2965112"/>
            <a:ext cx="14001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7620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/>
              <a:t>11.	Assign Basis Function</a:t>
            </a:r>
          </a:p>
          <a:p>
            <a:pPr marL="514350" indent="-514350">
              <a:buNone/>
            </a:pPr>
            <a:endParaRPr lang="en-US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 </a:t>
            </a:r>
            <a:r>
              <a:rPr lang="en-US" sz="4000" dirty="0" smtClean="0"/>
              <a:t>2: NH</a:t>
            </a:r>
            <a:r>
              <a:rPr lang="en-US" sz="4000" baseline="-25000" dirty="0" smtClean="0"/>
              <a:t>3</a:t>
            </a:r>
            <a:r>
              <a:rPr lang="en-US" sz="4000" dirty="0" smtClean="0"/>
              <a:t> (C</a:t>
            </a:r>
            <a:r>
              <a:rPr lang="en-US" sz="4000" baseline="-25000" dirty="0" smtClean="0"/>
              <a:t>3v</a:t>
            </a:r>
            <a:r>
              <a:rPr lang="en-US" sz="4000" dirty="0" smtClean="0"/>
              <a:t>)</a:t>
            </a:r>
            <a:endParaRPr lang="en-US" sz="4000" baseline="-25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87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119" y="1780670"/>
            <a:ext cx="6427966" cy="151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34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2138" y="2424114"/>
            <a:ext cx="1966911" cy="80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67188" y="2324100"/>
            <a:ext cx="3714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9563" y="2700338"/>
            <a:ext cx="3905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54016" y="2965112"/>
            <a:ext cx="14001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From Matrix Math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Assign/pick a point group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Choose basis function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Apply operations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Generate a representation matrix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Apply similarity transformations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Generate an irreducible block diagonal matrix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Character of the irreducible blocks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Fill in the character table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Complete the table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Assign symmetry labels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Assign basis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8029" y="1086969"/>
            <a:ext cx="326707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56079"/>
            <a:ext cx="5542208" cy="4521233"/>
          </a:xfrm>
        </p:spPr>
        <p:txBody>
          <a:bodyPr>
            <a:normAutofit/>
          </a:bodyPr>
          <a:lstStyle/>
          <a:p>
            <a:r>
              <a:rPr lang="en-US" dirty="0" smtClean="0"/>
              <a:t>Character table structure</a:t>
            </a:r>
          </a:p>
          <a:p>
            <a:pPr lvl="1"/>
            <a:r>
              <a:rPr lang="en-US" dirty="0" err="1" smtClean="0"/>
              <a:t>Mulliken</a:t>
            </a:r>
            <a:r>
              <a:rPr lang="en-US" dirty="0" smtClean="0"/>
              <a:t> symbols</a:t>
            </a:r>
          </a:p>
          <a:p>
            <a:pPr lvl="1"/>
            <a:r>
              <a:rPr lang="en-US" dirty="0" smtClean="0"/>
              <a:t>Order</a:t>
            </a:r>
          </a:p>
          <a:p>
            <a:pPr lvl="1"/>
            <a:r>
              <a:rPr lang="en-US" dirty="0" smtClean="0"/>
              <a:t>Basis functions</a:t>
            </a:r>
          </a:p>
          <a:p>
            <a:r>
              <a:rPr lang="en-US" dirty="0" smtClean="0"/>
              <a:t>Properties of Char. Tables</a:t>
            </a:r>
          </a:p>
          <a:p>
            <a:r>
              <a:rPr lang="en-US" dirty="0" smtClean="0"/>
              <a:t>Driving the table</a:t>
            </a:r>
          </a:p>
          <a:p>
            <a:pPr lvl="1"/>
            <a:r>
              <a:rPr lang="en-US" dirty="0" smtClean="0"/>
              <a:t>From the rules</a:t>
            </a:r>
          </a:p>
          <a:p>
            <a:pPr lvl="1"/>
            <a:r>
              <a:rPr lang="en-US" dirty="0" smtClean="0"/>
              <a:t>From matrix math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4842" y="254000"/>
            <a:ext cx="6984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4000" u="sng" dirty="0" smtClean="0"/>
              <a:t>Outline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89</a:t>
            </a:fld>
            <a:endParaRPr lang="en-US"/>
          </a:p>
        </p:txBody>
      </p:sp>
      <p:pic>
        <p:nvPicPr>
          <p:cNvPr id="246786" name="Picture 2" descr="http://images.bombaycompany.com/category/character_tables/bann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9003" y="3928249"/>
            <a:ext cx="3626562" cy="2064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38346" y="125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u="sng" noProof="0" dirty="0" smtClean="0">
                <a:latin typeface="+mj-lt"/>
                <a:ea typeface="+mj-ea"/>
                <a:cs typeface="+mj-cs"/>
              </a:rPr>
              <a:t>Infinity Character Tables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99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084" y="2423078"/>
            <a:ext cx="4397612" cy="2366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819718" y="1720320"/>
            <a:ext cx="7617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/>
              <a:t>C</a:t>
            </a:r>
            <a:r>
              <a:rPr lang="en-US" sz="3200" b="1" baseline="-25000" dirty="0" err="1" smtClean="0"/>
              <a:t>∞v</a:t>
            </a:r>
            <a:endParaRPr lang="en-US" sz="3200" b="1" dirty="0"/>
          </a:p>
        </p:txBody>
      </p:sp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9700" y="2360145"/>
            <a:ext cx="4381726" cy="315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6384460" y="1713063"/>
            <a:ext cx="8194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/>
              <a:t>D</a:t>
            </a:r>
            <a:r>
              <a:rPr lang="en-US" sz="3200" b="1" baseline="-25000" dirty="0" err="1" smtClean="0"/>
              <a:t>∞h</a:t>
            </a:r>
            <a:endParaRPr 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061131" y="1015996"/>
            <a:ext cx="7024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Infinity tables us Greek rather than Latin letters.</a:t>
            </a:r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17820</TotalTime>
  <Words>3893</Words>
  <Application>Microsoft Office PowerPoint</Application>
  <PresentationFormat>On-screen Show (4:3)</PresentationFormat>
  <Paragraphs>1020</Paragraphs>
  <Slides>89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89</vt:i4>
      </vt:variant>
    </vt:vector>
  </HeadingPairs>
  <TitlesOfParts>
    <vt:vector size="92" baseType="lpstr">
      <vt:lpstr>Office Theme</vt:lpstr>
      <vt:lpstr>Equation</vt:lpstr>
      <vt:lpstr>CS ChemDraw Drawing</vt:lpstr>
      <vt:lpstr>Part 2.5: Character Tables</vt:lpstr>
      <vt:lpstr>Slide 2</vt:lpstr>
      <vt:lpstr>Character Table</vt:lpstr>
      <vt:lpstr>Character Table</vt:lpstr>
      <vt:lpstr>Mulliken Symbols</vt:lpstr>
      <vt:lpstr>Mulliken Symbols</vt:lpstr>
      <vt:lpstr>Mulliken Symbols </vt:lpstr>
      <vt:lpstr>Slide 8</vt:lpstr>
      <vt:lpstr>Slide 9</vt:lpstr>
      <vt:lpstr>Slide 10</vt:lpstr>
      <vt:lpstr>Order (h)</vt:lpstr>
      <vt:lpstr>Basis Functions</vt:lpstr>
      <vt:lpstr>Basis Functions</vt:lpstr>
      <vt:lpstr>Basis Functions</vt:lpstr>
      <vt:lpstr>Character Table</vt:lpstr>
      <vt:lpstr>Character Table</vt:lpstr>
      <vt:lpstr>Character Table</vt:lpstr>
      <vt:lpstr>Character Table</vt:lpstr>
      <vt:lpstr>Character Table</vt:lpstr>
      <vt:lpstr>Properties of the Character Table</vt:lpstr>
      <vt:lpstr>Properties of the Character Table</vt:lpstr>
      <vt:lpstr>Properties of the Character Table</vt:lpstr>
      <vt:lpstr>Properties of the Character Table</vt:lpstr>
      <vt:lpstr>Properties of the Character Table</vt:lpstr>
      <vt:lpstr>Properties of the Character Table</vt:lpstr>
      <vt:lpstr>Properties of the Character Table</vt:lpstr>
      <vt:lpstr>Properties of the Character Table</vt:lpstr>
      <vt:lpstr>Example Table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From Matrix Math</vt:lpstr>
      <vt:lpstr>Example 1: H2O (C2v)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C2v Char. Table from Matrix Math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From Matrix Math</vt:lpstr>
      <vt:lpstr>Slide 89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Vastib</dc:creator>
  <cp:lastModifiedBy>Vastib</cp:lastModifiedBy>
  <cp:revision>84</cp:revision>
  <dcterms:created xsi:type="dcterms:W3CDTF">2006-08-16T00:00:00Z</dcterms:created>
  <dcterms:modified xsi:type="dcterms:W3CDTF">2014-12-04T18:20:59Z</dcterms:modified>
</cp:coreProperties>
</file>